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56"/>
  </p:notesMasterIdLst>
  <p:sldIdLst>
    <p:sldId id="256" r:id="rId2"/>
    <p:sldId id="257" r:id="rId3"/>
    <p:sldId id="258" r:id="rId4"/>
    <p:sldId id="259" r:id="rId5"/>
    <p:sldId id="260" r:id="rId6"/>
    <p:sldId id="261" r:id="rId7"/>
    <p:sldId id="262" r:id="rId8"/>
    <p:sldId id="31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13"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14" r:id="rId50"/>
    <p:sldId id="303" r:id="rId51"/>
    <p:sldId id="306" r:id="rId52"/>
    <p:sldId id="308" r:id="rId53"/>
    <p:sldId id="310" r:id="rId54"/>
    <p:sldId id="311" r:id="rId55"/>
  </p:sldIdLst>
  <p:sldSz cx="9144000" cy="5143500" type="screen16x9"/>
  <p:notesSz cx="6858000" cy="9144000"/>
  <p:embeddedFontLst>
    <p:embeddedFont>
      <p:font typeface="Bebas Neue" charset="0"/>
      <p:regular r:id="rId57"/>
    </p:embeddedFont>
    <p:embeddedFont>
      <p:font typeface="Roboto" charset="0"/>
      <p:regular r:id="rId58"/>
      <p:bold r:id="rId59"/>
      <p:italic r:id="rId60"/>
      <p:boldItalic r:id="rId61"/>
    </p:embeddedFont>
    <p:embeddedFont>
      <p:font typeface="Spectral" charset="0"/>
      <p:regular r:id="rId62"/>
      <p:bold r:id="rId63"/>
      <p:italic r:id="rId64"/>
      <p:boldItalic r:id="rId65"/>
    </p:embeddedFont>
    <p:embeddedFont>
      <p:font typeface="Calibri"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9B08BD8C-F322-47C0-BDF0-5F2708EC2E29}">
  <a:tblStyle styleId="{9B08BD8C-F322-47C0-BDF0-5F2708EC2E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1" d="100"/>
          <a:sy n="91" d="100"/>
        </p:scale>
        <p:origin x="-786" y="-240"/>
      </p:cViewPr>
      <p:guideLst>
        <p:guide orient="horz" pos="3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86ca632bb8_0_3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92b9ca3f2f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92b987f4ac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e2054874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 name="Google Shape;2022;ge2054874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e12164d69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e12164d69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92b987f4ac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92b987f4a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ec2ceff9d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ec2ceff9d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e714dbd5ba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e714dbd5ba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ec2ceff9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ec2ceff9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gec2ceff9d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7" name="Google Shape;2107;gec2ceff9d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de126a2a62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de126a2a6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ec2ceff9d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ec2ceff9d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92b9ca3f2f_0_1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92b9ca3f2f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e241b69c41_1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e241b69c41_1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93513c158a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93513c158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92b9ca3f2f_0_1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92b9ca3f2f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92b9ca3f2f_0_1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92b9ca3f2f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e72e70e09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e72e70e0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e747a829b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e747a829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e2241d63e2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e2241d63e2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92b9ca3f2f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92b9ca3f2f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de126a2a62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de126a2a62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e72e70e09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e72e70e09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ec601af87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7" name="Google Shape;2317;gec601af87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ec601af87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ec601af87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ec601af87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ec601af87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e2455ed5b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e2455ed5b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ec601af87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ec601af87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e72e70e09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e72e70e09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e72e70e09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e72e70e09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e72e70e09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e72e70e0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e750b7556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e750b755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86ca632bb8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e750b7556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e750b7556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e750b7556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e750b755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ge750b7556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9" name="Google Shape;2409;ge750b7556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4"/>
        <p:cNvGrpSpPr/>
        <p:nvPr/>
      </p:nvGrpSpPr>
      <p:grpSpPr>
        <a:xfrm>
          <a:off x="0" y="0"/>
          <a:ext cx="0" cy="0"/>
          <a:chOff x="0" y="0"/>
          <a:chExt cx="0" cy="0"/>
        </a:xfrm>
      </p:grpSpPr>
      <p:sp>
        <p:nvSpPr>
          <p:cNvPr id="2415" name="Google Shape;2415;g92b9ca3f2f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6" name="Google Shape;2416;g92b9ca3f2f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92b9ca3f2f_0_1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3" name="Google Shape;2443;g92b9ca3f2f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92b9ca3f2f_0_3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92b9ca3f2f_0_3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92b9ca3f2f_0_1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8" name="Google Shape;2468;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92b9ca3f2f_0_3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0" name="Google Shape;2490;g92b9ca3f2f_0_3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gec601af87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1" name="Google Shape;2561;gec601af87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92b9ca3f2f_0_3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86ca632bb8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ea1f40a4a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8" name="Google Shape;2888;gea1f40a4a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86ca632bb8_0_1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e1c4712d8c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e1c4712d8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92b987f4a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92b987f4a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ec3f37020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ec3f37020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57"/>
        <p:cNvGrpSpPr/>
        <p:nvPr/>
      </p:nvGrpSpPr>
      <p:grpSpPr>
        <a:xfrm>
          <a:off x="0" y="0"/>
          <a:ext cx="0" cy="0"/>
          <a:chOff x="0" y="0"/>
          <a:chExt cx="0" cy="0"/>
        </a:xfrm>
      </p:grpSpPr>
      <p:grpSp>
        <p:nvGrpSpPr>
          <p:cNvPr id="758" name="Google Shape;758;p11"/>
          <p:cNvGrpSpPr/>
          <p:nvPr/>
        </p:nvGrpSpPr>
        <p:grpSpPr>
          <a:xfrm>
            <a:off x="5266248" y="4568869"/>
            <a:ext cx="3157758" cy="296582"/>
            <a:chOff x="5266248" y="4230494"/>
            <a:chExt cx="3157758" cy="296582"/>
          </a:xfrm>
        </p:grpSpPr>
        <p:sp>
          <p:nvSpPr>
            <p:cNvPr id="759" name="Google Shape;759;p11"/>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1"/>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1"/>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1"/>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1"/>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1"/>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1"/>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1"/>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1"/>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1"/>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1"/>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1"/>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1"/>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1"/>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1"/>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1"/>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1"/>
          <p:cNvGrpSpPr/>
          <p:nvPr/>
        </p:nvGrpSpPr>
        <p:grpSpPr>
          <a:xfrm>
            <a:off x="-364925" y="-1720950"/>
            <a:ext cx="9644000" cy="3383025"/>
            <a:chOff x="-364925" y="-1720950"/>
            <a:chExt cx="9644000" cy="3383025"/>
          </a:xfrm>
        </p:grpSpPr>
        <p:grpSp>
          <p:nvGrpSpPr>
            <p:cNvPr id="777" name="Google Shape;777;p11"/>
            <p:cNvGrpSpPr/>
            <p:nvPr/>
          </p:nvGrpSpPr>
          <p:grpSpPr>
            <a:xfrm flipH="1">
              <a:off x="-364925" y="-1720950"/>
              <a:ext cx="7767703" cy="3383025"/>
              <a:chOff x="24125" y="294775"/>
              <a:chExt cx="7767703" cy="3383025"/>
            </a:xfrm>
          </p:grpSpPr>
          <p:sp>
            <p:nvSpPr>
              <p:cNvPr id="778" name="Google Shape;778;p11"/>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1"/>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1"/>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1"/>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1"/>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1"/>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1"/>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1"/>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1"/>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1"/>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1"/>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1"/>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1"/>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1"/>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1"/>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1"/>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1"/>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1"/>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2" name="Google Shape;872;p11"/>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873" name="Google Shape;873;p11"/>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4" name="Google Shape;874;p11"/>
          <p:cNvSpPr txBox="1">
            <a:spLocks noGrp="1"/>
          </p:cNvSpPr>
          <p:nvPr>
            <p:ph type="subTitle" idx="1"/>
          </p:nvPr>
        </p:nvSpPr>
        <p:spPr>
          <a:xfrm>
            <a:off x="2549400" y="2893950"/>
            <a:ext cx="4045200" cy="123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86"/>
        <p:cNvGrpSpPr/>
        <p:nvPr/>
      </p:nvGrpSpPr>
      <p:grpSpPr>
        <a:xfrm>
          <a:off x="0" y="0"/>
          <a:ext cx="0" cy="0"/>
          <a:chOff x="0" y="0"/>
          <a:chExt cx="0" cy="0"/>
        </a:xfrm>
      </p:grpSpPr>
      <p:grpSp>
        <p:nvGrpSpPr>
          <p:cNvPr id="1287" name="Google Shape;1287;p15"/>
          <p:cNvGrpSpPr/>
          <p:nvPr/>
        </p:nvGrpSpPr>
        <p:grpSpPr>
          <a:xfrm>
            <a:off x="2019110" y="-2483486"/>
            <a:ext cx="7884219" cy="3433770"/>
            <a:chOff x="24125" y="294775"/>
            <a:chExt cx="7767703" cy="3383025"/>
          </a:xfrm>
        </p:grpSpPr>
        <p:sp>
          <p:nvSpPr>
            <p:cNvPr id="1288" name="Google Shape;1288;p1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15"/>
          <p:cNvGrpSpPr/>
          <p:nvPr/>
        </p:nvGrpSpPr>
        <p:grpSpPr>
          <a:xfrm rot="5400000">
            <a:off x="674625" y="3321200"/>
            <a:ext cx="979800" cy="3475150"/>
            <a:chOff x="327125" y="2375600"/>
            <a:chExt cx="979800" cy="3475150"/>
          </a:xfrm>
        </p:grpSpPr>
        <p:sp>
          <p:nvSpPr>
            <p:cNvPr id="1383" name="Google Shape;1383;p1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1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9" name="Google Shape;1399;p15"/>
          <p:cNvSpPr txBox="1">
            <a:spLocks noGrp="1"/>
          </p:cNvSpPr>
          <p:nvPr>
            <p:ph type="subTitle" idx="1"/>
          </p:nvPr>
        </p:nvSpPr>
        <p:spPr>
          <a:xfrm>
            <a:off x="719994" y="2088317"/>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0" name="Google Shape;1400;p15"/>
          <p:cNvSpPr txBox="1">
            <a:spLocks noGrp="1"/>
          </p:cNvSpPr>
          <p:nvPr>
            <p:ph type="title" idx="2"/>
          </p:nvPr>
        </p:nvSpPr>
        <p:spPr>
          <a:xfrm>
            <a:off x="720000" y="1607275"/>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1" name="Google Shape;1401;p15"/>
          <p:cNvSpPr txBox="1">
            <a:spLocks noGrp="1"/>
          </p:cNvSpPr>
          <p:nvPr>
            <p:ph type="subTitle" idx="3"/>
          </p:nvPr>
        </p:nvSpPr>
        <p:spPr>
          <a:xfrm>
            <a:off x="719994" y="3626192"/>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2" name="Google Shape;1402;p15"/>
          <p:cNvSpPr txBox="1">
            <a:spLocks noGrp="1"/>
          </p:cNvSpPr>
          <p:nvPr>
            <p:ph type="title" idx="4"/>
          </p:nvPr>
        </p:nvSpPr>
        <p:spPr>
          <a:xfrm>
            <a:off x="720000" y="3145150"/>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3" name="Google Shape;1403;p15"/>
          <p:cNvSpPr txBox="1">
            <a:spLocks noGrp="1"/>
          </p:cNvSpPr>
          <p:nvPr>
            <p:ph type="subTitle" idx="5"/>
          </p:nvPr>
        </p:nvSpPr>
        <p:spPr>
          <a:xfrm>
            <a:off x="6672294" y="2088317"/>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4" name="Google Shape;1404;p15"/>
          <p:cNvSpPr txBox="1">
            <a:spLocks noGrp="1"/>
          </p:cNvSpPr>
          <p:nvPr>
            <p:ph type="title" idx="6"/>
          </p:nvPr>
        </p:nvSpPr>
        <p:spPr>
          <a:xfrm>
            <a:off x="6672300" y="1607275"/>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5" name="Google Shape;1405;p15"/>
          <p:cNvSpPr txBox="1">
            <a:spLocks noGrp="1"/>
          </p:cNvSpPr>
          <p:nvPr>
            <p:ph type="subTitle" idx="7"/>
          </p:nvPr>
        </p:nvSpPr>
        <p:spPr>
          <a:xfrm>
            <a:off x="6672294" y="36261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6" name="Google Shape;1406;p15"/>
          <p:cNvSpPr txBox="1">
            <a:spLocks noGrp="1"/>
          </p:cNvSpPr>
          <p:nvPr>
            <p:ph type="title" idx="8"/>
          </p:nvPr>
        </p:nvSpPr>
        <p:spPr>
          <a:xfrm>
            <a:off x="6672300" y="3145150"/>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407"/>
        <p:cNvGrpSpPr/>
        <p:nvPr/>
      </p:nvGrpSpPr>
      <p:grpSpPr>
        <a:xfrm>
          <a:off x="0" y="0"/>
          <a:ext cx="0" cy="0"/>
          <a:chOff x="0" y="0"/>
          <a:chExt cx="0" cy="0"/>
        </a:xfrm>
      </p:grpSpPr>
      <p:sp>
        <p:nvSpPr>
          <p:cNvPr id="1408" name="Google Shape;1408;p16"/>
          <p:cNvSpPr txBox="1">
            <a:spLocks noGrp="1"/>
          </p:cNvSpPr>
          <p:nvPr>
            <p:ph type="subTitle" idx="1"/>
          </p:nvPr>
        </p:nvSpPr>
        <p:spPr>
          <a:xfrm>
            <a:off x="2400600" y="2067413"/>
            <a:ext cx="4342800" cy="113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9" name="Google Shape;1409;p16"/>
          <p:cNvSpPr txBox="1">
            <a:spLocks noGrp="1"/>
          </p:cNvSpPr>
          <p:nvPr>
            <p:ph type="title"/>
          </p:nvPr>
        </p:nvSpPr>
        <p:spPr>
          <a:xfrm>
            <a:off x="2400450" y="3332738"/>
            <a:ext cx="43428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16"/>
          <p:cNvGrpSpPr/>
          <p:nvPr/>
        </p:nvGrpSpPr>
        <p:grpSpPr>
          <a:xfrm>
            <a:off x="-274468" y="-1001015"/>
            <a:ext cx="10129998" cy="2559475"/>
            <a:chOff x="-274468" y="-1001015"/>
            <a:chExt cx="10129998" cy="2559475"/>
          </a:xfrm>
        </p:grpSpPr>
        <p:grpSp>
          <p:nvGrpSpPr>
            <p:cNvPr id="1445" name="Google Shape;1445;p16"/>
            <p:cNvGrpSpPr/>
            <p:nvPr/>
          </p:nvGrpSpPr>
          <p:grpSpPr>
            <a:xfrm>
              <a:off x="-274468" y="-1001015"/>
              <a:ext cx="7806725" cy="2559475"/>
              <a:chOff x="-274468" y="-1001015"/>
              <a:chExt cx="7806725" cy="2559475"/>
            </a:xfrm>
          </p:grpSpPr>
          <p:sp>
            <p:nvSpPr>
              <p:cNvPr id="1446" name="Google Shape;1446;p16"/>
              <p:cNvSpPr/>
              <p:nvPr/>
            </p:nvSpPr>
            <p:spPr>
              <a:xfrm flipH="1">
                <a:off x="774235"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flipH="1">
                <a:off x="660123" y="1064966"/>
                <a:ext cx="151768" cy="94420"/>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flipH="1">
                <a:off x="546596"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flipH="1">
                <a:off x="433093"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flipH="1">
                <a:off x="318982" y="1064966"/>
                <a:ext cx="151768" cy="94420"/>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flipH="1">
                <a:off x="205454"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flipH="1">
                <a:off x="91368" y="1064966"/>
                <a:ext cx="151768" cy="94420"/>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flipH="1">
                <a:off x="-274468" y="-93788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flipH="1">
                <a:off x="-43602" y="-76411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flipH="1">
                <a:off x="-274108" y="-170466"/>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flipH="1">
                <a:off x="-38958" y="-38389"/>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flipH="1">
                <a:off x="4070422" y="5194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flipH="1">
                <a:off x="1455350" y="142173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flipH="1">
                <a:off x="1479101" y="144549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6"/>
              <p:cNvSpPr/>
              <p:nvPr/>
            </p:nvSpPr>
            <p:spPr>
              <a:xfrm flipH="1">
                <a:off x="1995153" y="115662"/>
                <a:ext cx="136720" cy="136721"/>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
              <p:cNvSpPr/>
              <p:nvPr/>
            </p:nvSpPr>
            <p:spPr>
              <a:xfrm flipH="1">
                <a:off x="2018904" y="139413"/>
                <a:ext cx="89219" cy="89218"/>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flipH="1">
                <a:off x="2737118" y="-209848"/>
                <a:ext cx="89219"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flipH="1">
                <a:off x="394853" y="497937"/>
                <a:ext cx="89219"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
              <p:cNvSpPr/>
              <p:nvPr/>
            </p:nvSpPr>
            <p:spPr>
              <a:xfrm flipH="1">
                <a:off x="3942405" y="44926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
              <p:cNvSpPr/>
              <p:nvPr/>
            </p:nvSpPr>
            <p:spPr>
              <a:xfrm flipH="1">
                <a:off x="3966156" y="47301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flipH="1">
                <a:off x="5181872" y="-100101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flipH="1">
                <a:off x="5206207" y="-97726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flipH="1">
                <a:off x="4591117" y="-98652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flipH="1">
                <a:off x="983325" y="13015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flipH="1">
                <a:off x="1211522" y="117557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flipH="1">
                <a:off x="2746380" y="90162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flipH="1">
                <a:off x="3865950" y="24540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flipH="1">
                <a:off x="1991702" y="86572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flipH="1">
                <a:off x="4207092" y="-36042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6"/>
              <p:cNvSpPr/>
              <p:nvPr/>
            </p:nvSpPr>
            <p:spPr>
              <a:xfrm flipH="1">
                <a:off x="3934310" y="-63264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6"/>
              <p:cNvSpPr/>
              <p:nvPr/>
            </p:nvSpPr>
            <p:spPr>
              <a:xfrm flipH="1">
                <a:off x="3959787" y="-60658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flipH="1">
                <a:off x="4344954" y="-96972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flipH="1">
                <a:off x="6303193" y="-79134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flipH="1">
                <a:off x="451617" y="-1700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flipH="1">
                <a:off x="3911701" y="-12065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flipH="1">
                <a:off x="3798199" y="-12065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flipH="1">
                <a:off x="3684087" y="-12065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flipH="1">
                <a:off x="3570560"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flipH="1">
                <a:off x="3457057" y="-12065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flipH="1">
                <a:off x="3342946" y="-12065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flipH="1">
                <a:off x="3229418"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flipH="1">
                <a:off x="3115332" y="-12065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flipH="1">
                <a:off x="4594568" y="66764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flipH="1">
                <a:off x="4383752" y="66764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flipH="1">
                <a:off x="4172937" y="66764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flipH="1">
                <a:off x="3961512" y="66764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flipH="1">
                <a:off x="3750697" y="66764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flipH="1">
                <a:off x="3539881" y="66764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6"/>
            <p:cNvSpPr/>
            <p:nvPr/>
          </p:nvSpPr>
          <p:spPr>
            <a:xfrm flipH="1">
              <a:off x="7520192" y="-1272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One Columns">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One Columns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709"/>
        <p:cNvGrpSpPr/>
        <p:nvPr/>
      </p:nvGrpSpPr>
      <p:grpSpPr>
        <a:xfrm>
          <a:off x="0" y="0"/>
          <a:ext cx="0" cy="0"/>
          <a:chOff x="0" y="0"/>
          <a:chExt cx="0" cy="0"/>
        </a:xfrm>
      </p:grpSpPr>
      <p:grpSp>
        <p:nvGrpSpPr>
          <p:cNvPr id="1710" name="Google Shape;1710;p20"/>
          <p:cNvGrpSpPr/>
          <p:nvPr/>
        </p:nvGrpSpPr>
        <p:grpSpPr>
          <a:xfrm>
            <a:off x="730476" y="4569012"/>
            <a:ext cx="1602149" cy="244468"/>
            <a:chOff x="1675453" y="-1233273"/>
            <a:chExt cx="1032712" cy="157579"/>
          </a:xfrm>
        </p:grpSpPr>
        <p:sp>
          <p:nvSpPr>
            <p:cNvPr id="1711" name="Google Shape;1711;p20"/>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0"/>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0"/>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0"/>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0"/>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0"/>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0"/>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0"/>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20"/>
          <p:cNvGrpSpPr/>
          <p:nvPr/>
        </p:nvGrpSpPr>
        <p:grpSpPr>
          <a:xfrm>
            <a:off x="8488400" y="2728975"/>
            <a:ext cx="1552150" cy="3475150"/>
            <a:chOff x="327125" y="2375600"/>
            <a:chExt cx="1552150" cy="3475150"/>
          </a:xfrm>
        </p:grpSpPr>
        <p:sp>
          <p:nvSpPr>
            <p:cNvPr id="1723" name="Google Shape;1723;p2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0"/>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0"/>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0"/>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0"/>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0"/>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0"/>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0"/>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0"/>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20"/>
          <p:cNvGrpSpPr/>
          <p:nvPr/>
        </p:nvGrpSpPr>
        <p:grpSpPr>
          <a:xfrm>
            <a:off x="-364925" y="-2353500"/>
            <a:ext cx="9644000" cy="3383025"/>
            <a:chOff x="-364925" y="-2353500"/>
            <a:chExt cx="9644000" cy="3383025"/>
          </a:xfrm>
        </p:grpSpPr>
        <p:grpSp>
          <p:nvGrpSpPr>
            <p:cNvPr id="1745" name="Google Shape;1745;p20"/>
            <p:cNvGrpSpPr/>
            <p:nvPr/>
          </p:nvGrpSpPr>
          <p:grpSpPr>
            <a:xfrm>
              <a:off x="-364925" y="-2353500"/>
              <a:ext cx="9644000" cy="3383025"/>
              <a:chOff x="-364925" y="-1720950"/>
              <a:chExt cx="9644000" cy="3383025"/>
            </a:xfrm>
          </p:grpSpPr>
          <p:grpSp>
            <p:nvGrpSpPr>
              <p:cNvPr id="1746" name="Google Shape;1746;p20"/>
              <p:cNvGrpSpPr/>
              <p:nvPr/>
            </p:nvGrpSpPr>
            <p:grpSpPr>
              <a:xfrm flipH="1">
                <a:off x="-364925" y="-1720950"/>
                <a:ext cx="8364453" cy="3383025"/>
                <a:chOff x="-572625" y="294775"/>
                <a:chExt cx="8364453" cy="3383025"/>
              </a:xfrm>
            </p:grpSpPr>
            <p:sp>
              <p:nvSpPr>
                <p:cNvPr id="1747" name="Google Shape;1747;p20"/>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0"/>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0"/>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0"/>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0"/>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0"/>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0"/>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0"/>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0"/>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0"/>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0"/>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0"/>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0"/>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0"/>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0"/>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0"/>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0"/>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0"/>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0"/>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0"/>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0"/>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0"/>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0"/>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0"/>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0"/>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0"/>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0"/>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0"/>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0"/>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0"/>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0"/>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0"/>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0"/>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0"/>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0"/>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0"/>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0"/>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0"/>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0"/>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0"/>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0"/>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0"/>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0"/>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0"/>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0"/>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0"/>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0"/>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0"/>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0"/>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0"/>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0"/>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0"/>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0"/>
                <p:cNvSpPr/>
                <p:nvPr/>
              </p:nvSpPr>
              <p:spPr>
                <a:xfrm>
                  <a:off x="-572625" y="2889150"/>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0"/>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0"/>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0"/>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0"/>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0"/>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0"/>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0"/>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0"/>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0"/>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0"/>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0"/>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0"/>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0"/>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0"/>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0"/>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0"/>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0"/>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0"/>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0"/>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0"/>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0"/>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0"/>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0"/>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0"/>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0"/>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0"/>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0"/>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0"/>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0"/>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0"/>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0"/>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0"/>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0"/>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0"/>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0"/>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0"/>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0"/>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0"/>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0"/>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0"/>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0"/>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1" name="Google Shape;1841;p20"/>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1842" name="Google Shape;1842;p20"/>
            <p:cNvSpPr/>
            <p:nvPr/>
          </p:nvSpPr>
          <p:spPr>
            <a:xfrm flipH="1">
              <a:off x="6008353" y="-398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3" name="Google Shape;1843;p20"/>
          <p:cNvSpPr txBox="1">
            <a:spLocks noGrp="1"/>
          </p:cNvSpPr>
          <p:nvPr>
            <p:ph type="title"/>
          </p:nvPr>
        </p:nvSpPr>
        <p:spPr>
          <a:xfrm>
            <a:off x="720000" y="314175"/>
            <a:ext cx="7704000" cy="8934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4" name="Google Shape;1844;p20"/>
          <p:cNvSpPr txBox="1">
            <a:spLocks noGrp="1"/>
          </p:cNvSpPr>
          <p:nvPr>
            <p:ph type="subTitle" idx="1"/>
          </p:nvPr>
        </p:nvSpPr>
        <p:spPr>
          <a:xfrm>
            <a:off x="3488850" y="1978325"/>
            <a:ext cx="2166300" cy="158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45" name="Google Shape;1845;p20"/>
          <p:cNvSpPr txBox="1"/>
          <p:nvPr/>
        </p:nvSpPr>
        <p:spPr>
          <a:xfrm>
            <a:off x="2493000" y="3787200"/>
            <a:ext cx="4158000" cy="525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dk2"/>
                </a:solidFill>
                <a:uFill>
                  <a:noFill/>
                </a:uFill>
                <a:latin typeface="Roboto"/>
                <a:ea typeface="Roboto"/>
                <a:cs typeface="Roboto"/>
                <a:sym typeface="Robot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Roboto"/>
                <a:ea typeface="Roboto"/>
                <a:cs typeface="Roboto"/>
                <a:sym typeface="Roboto"/>
              </a:rPr>
              <a:t>, including icons by </a:t>
            </a:r>
            <a:r>
              <a:rPr lang="en" sz="1200" b="1">
                <a:solidFill>
                  <a:schemeClr val="dk2"/>
                </a:solidFill>
                <a:uFill>
                  <a:noFill/>
                </a:u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a:solidFill>
                <a:schemeClr val="dk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3"/>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3" name="Google Shape;393;p5"/>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4" name="Google Shape;394;p5"/>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5" name="Google Shape;395;p5"/>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6" name="Google Shape;396;p5"/>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6"/>
        <p:cNvGrpSpPr/>
        <p:nvPr/>
      </p:nvGrpSpPr>
      <p:grpSpPr>
        <a:xfrm>
          <a:off x="0" y="0"/>
          <a:ext cx="0" cy="0"/>
          <a:chOff x="0" y="0"/>
          <a:chExt cx="0" cy="0"/>
        </a:xfrm>
      </p:grpSpPr>
      <p:grpSp>
        <p:nvGrpSpPr>
          <p:cNvPr id="547" name="Google Shape;547;p9"/>
          <p:cNvGrpSpPr/>
          <p:nvPr/>
        </p:nvGrpSpPr>
        <p:grpSpPr>
          <a:xfrm flipH="1">
            <a:off x="-271725" y="-1955550"/>
            <a:ext cx="7767703" cy="3383025"/>
            <a:chOff x="24125" y="294775"/>
            <a:chExt cx="7767703" cy="3383025"/>
          </a:xfrm>
        </p:grpSpPr>
        <p:sp>
          <p:nvSpPr>
            <p:cNvPr id="548" name="Google Shape;548;p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9"/>
          <p:cNvGrpSpPr/>
          <p:nvPr/>
        </p:nvGrpSpPr>
        <p:grpSpPr>
          <a:xfrm>
            <a:off x="-64791" y="3334954"/>
            <a:ext cx="2438787" cy="1857515"/>
            <a:chOff x="-64791" y="3334954"/>
            <a:chExt cx="2438787" cy="1857515"/>
          </a:xfrm>
        </p:grpSpPr>
        <p:sp>
          <p:nvSpPr>
            <p:cNvPr id="643" name="Google Shape;643;p9"/>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9"/>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9"/>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9"/>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65" name="Google Shape;665;p9"/>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9"/>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9"/>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9"/>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9"/>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9"/>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76" name="Google Shape;676;p9"/>
          <p:cNvGrpSpPr/>
          <p:nvPr/>
        </p:nvGrpSpPr>
        <p:grpSpPr>
          <a:xfrm>
            <a:off x="5266248" y="4568869"/>
            <a:ext cx="3157758" cy="296582"/>
            <a:chOff x="5266248" y="4230494"/>
            <a:chExt cx="3157758" cy="296582"/>
          </a:xfrm>
        </p:grpSpPr>
        <p:sp>
          <p:nvSpPr>
            <p:cNvPr id="677" name="Google Shape;677;p9"/>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9"/>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9"/>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9"/>
          <p:cNvGrpSpPr/>
          <p:nvPr/>
        </p:nvGrpSpPr>
        <p:grpSpPr>
          <a:xfrm>
            <a:off x="7723214" y="1254245"/>
            <a:ext cx="1068186" cy="967252"/>
            <a:chOff x="7723214" y="1254245"/>
            <a:chExt cx="1068186" cy="967252"/>
          </a:xfrm>
        </p:grpSpPr>
        <p:grpSp>
          <p:nvGrpSpPr>
            <p:cNvPr id="695" name="Google Shape;695;p9"/>
            <p:cNvGrpSpPr/>
            <p:nvPr/>
          </p:nvGrpSpPr>
          <p:grpSpPr>
            <a:xfrm>
              <a:off x="7883587" y="1867634"/>
              <a:ext cx="352280" cy="353863"/>
              <a:chOff x="1448125" y="1450525"/>
              <a:chExt cx="133500" cy="134100"/>
            </a:xfrm>
          </p:grpSpPr>
          <p:sp>
            <p:nvSpPr>
              <p:cNvPr id="696" name="Google Shape;696;p9"/>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9"/>
            <p:cNvGrpSpPr/>
            <p:nvPr/>
          </p:nvGrpSpPr>
          <p:grpSpPr>
            <a:xfrm>
              <a:off x="8239099" y="1536926"/>
              <a:ext cx="552301" cy="552301"/>
              <a:chOff x="1582850" y="1325200"/>
              <a:chExt cx="209300" cy="209300"/>
            </a:xfrm>
          </p:grpSpPr>
          <p:sp>
            <p:nvSpPr>
              <p:cNvPr id="699" name="Google Shape;699;p9"/>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9"/>
            <p:cNvGrpSpPr/>
            <p:nvPr/>
          </p:nvGrpSpPr>
          <p:grpSpPr>
            <a:xfrm>
              <a:off x="7723214" y="1254245"/>
              <a:ext cx="552301" cy="552301"/>
              <a:chOff x="1387350" y="1218075"/>
              <a:chExt cx="209300" cy="209300"/>
            </a:xfrm>
          </p:grpSpPr>
          <p:sp>
            <p:nvSpPr>
              <p:cNvPr id="704" name="Google Shape;704;p9"/>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8" name="Google Shape;708;p9"/>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lvl1pPr lvl="0" algn="ctr">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9" name="Google Shape;709;p9"/>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0" name="Google Shape;710;p9"/>
          <p:cNvSpPr txBox="1">
            <a:spLocks noGrp="1"/>
          </p:cNvSpPr>
          <p:nvPr>
            <p:ph type="title" idx="2" hasCustomPrompt="1"/>
          </p:nvPr>
        </p:nvSpPr>
        <p:spPr>
          <a:xfrm>
            <a:off x="3647325" y="1212825"/>
            <a:ext cx="1926600" cy="754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video" Target="file:///C:\Users\Dipak\Desktop\Presentation%20Demo%20for%20MLDLS%20capstone%20project\two.mp4"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video" Target="file:///C:\Users\Dipak\Desktop\Presentation%20Demo%20for%20MLDLS%20capstone%20project\three.mp4"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gif"/></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1.gif"/><Relationship Id="rId5" Type="http://schemas.openxmlformats.org/officeDocument/2006/relationships/image" Target="../media/image40.gif"/><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48.jpe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gif"/></Relationships>
</file>

<file path=ppt/slides/_rels/slide47.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66.jpeg"/><Relationship Id="rId4" Type="http://schemas.openxmlformats.org/officeDocument/2006/relationships/image" Target="../media/image65.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Users\Dipak\Desktop\Presentation%20Demo%20for%20MLDLS%20capstone%20project\five.mp4" TargetMode="External"/><Relationship Id="rId1" Type="http://schemas.openxmlformats.org/officeDocument/2006/relationships/video" Target="file:///C:\Users\Dipak\Desktop\Presentation%20Demo%20for%20MLDLS%20capstone%20project\four.mp4"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5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8.gif"/><Relationship Id="rId7" Type="http://schemas.openxmlformats.org/officeDocument/2006/relationships/image" Target="../media/image74.gif"/><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73.gif"/><Relationship Id="rId5" Type="http://schemas.openxmlformats.org/officeDocument/2006/relationships/image" Target="../media/image72.png"/><Relationship Id="rId4" Type="http://schemas.openxmlformats.org/officeDocument/2006/relationships/image" Target="../media/image12.gif"/></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flat-artificial-intelligence-background_1533354.htm/?utm_source=slidesgo_template&amp;utm_medium=referral-link&amp;utm_campaign=s%20g_resources&amp;utm_content=freepik" TargetMode="External"/><Relationship Id="rId7"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www.freepik.com/free-photo/group-people-with-laptops_3400264.htm/?utm_source=slidesgo_template&amp;utm_medium=referral-link&amp;utm_campaign=s%20g_resources&amp;utm_content=freepik" TargetMode="External"/><Relationship Id="rId5" Type="http://schemas.openxmlformats.org/officeDocument/2006/relationships/hyperlink" Target="https://www.freepik.com/free-photo/futuristic-technology-screen-interface_7136702.htm/?utm_source=slidesgo_template&amp;utm_medium=referral-link&amp;utm_campaign=s%20g_resources&amp;utm_content=freepik" TargetMode="External"/><Relationship Id="rId4" Type="http://schemas.openxmlformats.org/officeDocument/2006/relationships/hyperlink" Target="https://www.freepik.com/free-photo/close-up-humans-handshake-with-tech-background_5761557.htm/?utm_source=slidesgo_template&amp;utm_medium=referral-link&amp;utm_campaign=s%20g_resources&amp;utm_content=freepik"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78.gif"/><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video" Target="file:///C:\Users\Dipak\Desktop\Presentation%20Demo%20for%20MLDLS%20capstone%20project\one.mp4"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22"/>
          <p:cNvSpPr txBox="1">
            <a:spLocks noGrp="1"/>
          </p:cNvSpPr>
          <p:nvPr>
            <p:ph type="ctrTitle"/>
          </p:nvPr>
        </p:nvSpPr>
        <p:spPr>
          <a:xfrm>
            <a:off x="720000" y="1459875"/>
            <a:ext cx="7863900" cy="1554600"/>
          </a:xfrm>
          <a:prstGeom prst="rect">
            <a:avLst/>
          </a:prstGeom>
        </p:spPr>
        <p:txBody>
          <a:bodyPr spcFirstLastPara="1" wrap="square" lIns="0" tIns="0" rIns="0" bIns="0" anchor="ctr" anchorCtr="0">
            <a:spAutoFit/>
          </a:bodyPr>
          <a:lstStyle/>
          <a:p>
            <a:pPr marL="0" lvl="0" indent="0" algn="ctr" rtl="0">
              <a:spcBef>
                <a:spcPts val="0"/>
              </a:spcBef>
              <a:spcAft>
                <a:spcPts val="0"/>
              </a:spcAft>
              <a:buNone/>
            </a:pPr>
            <a:r>
              <a:rPr lang="en" sz="5400" u="sng">
                <a:solidFill>
                  <a:schemeClr val="dk2"/>
                </a:solidFill>
              </a:rPr>
              <a:t>DRIVER DROWSINESS DETECTION</a:t>
            </a:r>
            <a:endParaRPr sz="5400" u="sng">
              <a:solidFill>
                <a:schemeClr val="dk2"/>
              </a:solidFill>
            </a:endParaRPr>
          </a:p>
          <a:p>
            <a:pPr marL="0" lvl="0" indent="0" algn="ctr" rtl="0">
              <a:spcBef>
                <a:spcPts val="0"/>
              </a:spcBef>
              <a:spcAft>
                <a:spcPts val="0"/>
              </a:spcAft>
              <a:buNone/>
            </a:pPr>
            <a:r>
              <a:rPr lang="en" sz="4700">
                <a:solidFill>
                  <a:schemeClr val="dk2"/>
                </a:solidFill>
              </a:rPr>
              <a:t>DRIVER ALERT- 3D </a:t>
            </a:r>
            <a:endParaRPr sz="4700">
              <a:solidFill>
                <a:schemeClr val="dk2"/>
              </a:solidFill>
            </a:endParaRPr>
          </a:p>
        </p:txBody>
      </p:sp>
      <p:sp>
        <p:nvSpPr>
          <p:cNvPr id="1852" name="Google Shape;1852;p22"/>
          <p:cNvSpPr txBox="1">
            <a:spLocks noGrp="1"/>
          </p:cNvSpPr>
          <p:nvPr>
            <p:ph type="subTitle" idx="1"/>
          </p:nvPr>
        </p:nvSpPr>
        <p:spPr>
          <a:xfrm>
            <a:off x="978075" y="3221875"/>
            <a:ext cx="7272300" cy="684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sz="2200">
              <a:solidFill>
                <a:schemeClr val="dk1"/>
              </a:solidFill>
            </a:endParaRPr>
          </a:p>
          <a:p>
            <a:pPr marL="0" lvl="0" indent="0" algn="ctr" rtl="0">
              <a:spcBef>
                <a:spcPts val="0"/>
              </a:spcBef>
              <a:spcAft>
                <a:spcPts val="0"/>
              </a:spcAft>
              <a:buNone/>
            </a:pPr>
            <a:r>
              <a:rPr lang="en" sz="2100" b="1">
                <a:solidFill>
                  <a:schemeClr val="dk1"/>
                </a:solidFill>
              </a:rPr>
              <a:t>Capstone Project</a:t>
            </a:r>
            <a:endParaRPr sz="2100" b="1">
              <a:solidFill>
                <a:schemeClr val="dk1"/>
              </a:solidFill>
            </a:endParaRPr>
          </a:p>
          <a:p>
            <a:pPr marL="0" lvl="0" indent="0" algn="ctr" rtl="0">
              <a:spcBef>
                <a:spcPts val="0"/>
              </a:spcBef>
              <a:spcAft>
                <a:spcPts val="0"/>
              </a:spcAft>
              <a:buNone/>
            </a:pPr>
            <a:r>
              <a:rPr lang="en" sz="1900">
                <a:solidFill>
                  <a:schemeClr val="dk1"/>
                </a:solidFill>
              </a:rPr>
              <a:t>The Machine Learning and Deep Learning Show 2021</a:t>
            </a:r>
            <a:endParaRPr sz="1900">
              <a:solidFill>
                <a:schemeClr val="dk1"/>
              </a:solidFill>
            </a:endParaRPr>
          </a:p>
        </p:txBody>
      </p:sp>
      <p:grpSp>
        <p:nvGrpSpPr>
          <p:cNvPr id="1853" name="Google Shape;1853;p22"/>
          <p:cNvGrpSpPr/>
          <p:nvPr/>
        </p:nvGrpSpPr>
        <p:grpSpPr>
          <a:xfrm>
            <a:off x="-211384" y="47257"/>
            <a:ext cx="2284525" cy="985488"/>
            <a:chOff x="-223784" y="-6"/>
            <a:chExt cx="2284525" cy="985488"/>
          </a:xfrm>
        </p:grpSpPr>
        <p:sp>
          <p:nvSpPr>
            <p:cNvPr id="1854" name="Google Shape;1854;p22"/>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2"/>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2"/>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2"/>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2"/>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2"/>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2"/>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2"/>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22"/>
          <p:cNvGrpSpPr/>
          <p:nvPr/>
        </p:nvGrpSpPr>
        <p:grpSpPr>
          <a:xfrm>
            <a:off x="5876365" y="118125"/>
            <a:ext cx="3316597" cy="2830576"/>
            <a:chOff x="5876365" y="118125"/>
            <a:chExt cx="3316597" cy="2830576"/>
          </a:xfrm>
        </p:grpSpPr>
        <p:sp>
          <p:nvSpPr>
            <p:cNvPr id="1863" name="Google Shape;1863;p22"/>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2"/>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2"/>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2"/>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2"/>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2"/>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9" name="Google Shape;1869;p22"/>
          <p:cNvPicPr preferRelativeResize="0"/>
          <p:nvPr/>
        </p:nvPicPr>
        <p:blipFill>
          <a:blip r:embed="rId3">
            <a:alphaModFix/>
          </a:blip>
          <a:stretch>
            <a:fillRect/>
          </a:stretch>
        </p:blipFill>
        <p:spPr>
          <a:xfrm>
            <a:off x="3534863" y="4041250"/>
            <a:ext cx="1842629" cy="1055250"/>
          </a:xfrm>
          <a:prstGeom prst="rect">
            <a:avLst/>
          </a:prstGeom>
          <a:noFill/>
          <a:ln>
            <a:noFill/>
          </a:ln>
        </p:spPr>
      </p:pic>
      <p:pic>
        <p:nvPicPr>
          <p:cNvPr id="1870" name="Google Shape;1870;p22"/>
          <p:cNvPicPr preferRelativeResize="0"/>
          <p:nvPr/>
        </p:nvPicPr>
        <p:blipFill>
          <a:blip r:embed="rId4">
            <a:alphaModFix/>
          </a:blip>
          <a:stretch>
            <a:fillRect/>
          </a:stretch>
        </p:blipFill>
        <p:spPr>
          <a:xfrm>
            <a:off x="307425" y="2283975"/>
            <a:ext cx="1554600" cy="1554600"/>
          </a:xfrm>
          <a:prstGeom prst="rect">
            <a:avLst/>
          </a:prstGeom>
          <a:noFill/>
          <a:ln>
            <a:noFill/>
          </a:ln>
        </p:spPr>
      </p:pic>
      <p:pic>
        <p:nvPicPr>
          <p:cNvPr id="1871" name="Google Shape;1871;p22"/>
          <p:cNvPicPr preferRelativeResize="0"/>
          <p:nvPr/>
        </p:nvPicPr>
        <p:blipFill>
          <a:blip r:embed="rId4">
            <a:alphaModFix/>
          </a:blip>
          <a:stretch>
            <a:fillRect/>
          </a:stretch>
        </p:blipFill>
        <p:spPr>
          <a:xfrm>
            <a:off x="7501525" y="2283975"/>
            <a:ext cx="1554600" cy="155460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51"/>
                                        </p:tgtEl>
                                        <p:attrNameLst>
                                          <p:attrName>style.visibility</p:attrName>
                                        </p:attrNameLst>
                                      </p:cBhvr>
                                      <p:to>
                                        <p:strVal val="visible"/>
                                      </p:to>
                                    </p:set>
                                    <p:anim calcmode="lin" valueType="num">
                                      <p:cBhvr additive="base">
                                        <p:cTn id="7" dur="1000"/>
                                        <p:tgtEl>
                                          <p:spTgt spid="185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52"/>
                                        </p:tgtEl>
                                        <p:attrNameLst>
                                          <p:attrName>style.visibility</p:attrName>
                                        </p:attrNameLst>
                                      </p:cBhvr>
                                      <p:to>
                                        <p:strVal val="visible"/>
                                      </p:to>
                                    </p:set>
                                    <p:anim calcmode="lin" valueType="num">
                                      <p:cBhvr additive="base">
                                        <p:cTn id="12" dur="1000"/>
                                        <p:tgtEl>
                                          <p:spTgt spid="18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31"/>
          <p:cNvSpPr txBox="1">
            <a:spLocks noGrp="1"/>
          </p:cNvSpPr>
          <p:nvPr>
            <p:ph type="title"/>
          </p:nvPr>
        </p:nvSpPr>
        <p:spPr>
          <a:xfrm>
            <a:off x="4292000" y="1358550"/>
            <a:ext cx="4407000" cy="58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4100" u="sng"/>
              <a:t>OVERVIEW OF THE SOLUTION</a:t>
            </a:r>
            <a:endParaRPr sz="4100" u="sng"/>
          </a:p>
          <a:p>
            <a:pPr marL="0" lvl="0" indent="0" algn="r" rtl="0">
              <a:spcBef>
                <a:spcPts val="0"/>
              </a:spcBef>
              <a:spcAft>
                <a:spcPts val="0"/>
              </a:spcAft>
              <a:buNone/>
            </a:pPr>
            <a:endParaRPr/>
          </a:p>
        </p:txBody>
      </p:sp>
      <p:sp>
        <p:nvSpPr>
          <p:cNvPr id="1944" name="Google Shape;1944;p31"/>
          <p:cNvSpPr txBox="1">
            <a:spLocks noGrp="1"/>
          </p:cNvSpPr>
          <p:nvPr>
            <p:ph type="subTitle" idx="1"/>
          </p:nvPr>
        </p:nvSpPr>
        <p:spPr>
          <a:xfrm>
            <a:off x="4572000" y="2506750"/>
            <a:ext cx="4127100" cy="1716300"/>
          </a:xfrm>
          <a:prstGeom prst="rect">
            <a:avLst/>
          </a:prstGeom>
        </p:spPr>
        <p:txBody>
          <a:bodyPr spcFirstLastPara="1" wrap="square" lIns="0" tIns="0" rIns="0" bIns="0" anchor="ctr" anchorCtr="0">
            <a:noAutofit/>
          </a:bodyPr>
          <a:lstStyle/>
          <a:p>
            <a:pPr marL="457200" lvl="0" indent="-327025" algn="just" rtl="0">
              <a:spcBef>
                <a:spcPts val="0"/>
              </a:spcBef>
              <a:spcAft>
                <a:spcPts val="0"/>
              </a:spcAft>
              <a:buSzPts val="1550"/>
              <a:buChar char="●"/>
            </a:pPr>
            <a:r>
              <a:rPr lang="en" sz="1550"/>
              <a:t>The aim of this project is to develop a </a:t>
            </a:r>
            <a:r>
              <a:rPr lang="en" sz="1550" b="1" i="1"/>
              <a:t>Drowsiness Detection System.</a:t>
            </a:r>
            <a:r>
              <a:rPr lang="en" sz="1550"/>
              <a:t> Main focus was placed on designing a system that would monitor the </a:t>
            </a:r>
            <a:r>
              <a:rPr lang="en" sz="1550" b="1" i="1"/>
              <a:t>open</a:t>
            </a:r>
            <a:r>
              <a:rPr lang="en" sz="1550"/>
              <a:t> or </a:t>
            </a:r>
            <a:r>
              <a:rPr lang="en" sz="1550" b="1" i="1"/>
              <a:t>closed</a:t>
            </a:r>
            <a:r>
              <a:rPr lang="en" sz="1550" b="1"/>
              <a:t> </a:t>
            </a:r>
            <a:r>
              <a:rPr lang="en" sz="1550"/>
              <a:t>state of the eyes,</a:t>
            </a:r>
            <a:r>
              <a:rPr lang="en" sz="1550" b="1"/>
              <a:t> </a:t>
            </a:r>
            <a:r>
              <a:rPr lang="en" sz="1550" b="1" i="1"/>
              <a:t>yawn</a:t>
            </a:r>
            <a:r>
              <a:rPr lang="en" sz="1550"/>
              <a:t> or </a:t>
            </a:r>
            <a:r>
              <a:rPr lang="en" sz="1550" b="1" i="1"/>
              <a:t>no yawn</a:t>
            </a:r>
            <a:r>
              <a:rPr lang="en" sz="1550"/>
              <a:t> face, in real time. </a:t>
            </a:r>
            <a:endParaRPr sz="1550"/>
          </a:p>
          <a:p>
            <a:pPr marL="457200" lvl="0" indent="0" algn="just" rtl="0">
              <a:spcBef>
                <a:spcPts val="0"/>
              </a:spcBef>
              <a:spcAft>
                <a:spcPts val="0"/>
              </a:spcAft>
              <a:buNone/>
            </a:pPr>
            <a:endParaRPr sz="1550"/>
          </a:p>
          <a:p>
            <a:pPr marL="457200" lvl="0" indent="-327025" algn="just" rtl="0">
              <a:spcBef>
                <a:spcPts val="0"/>
              </a:spcBef>
              <a:spcAft>
                <a:spcPts val="0"/>
              </a:spcAft>
              <a:buSzPts val="1550"/>
              <a:buChar char="●"/>
            </a:pPr>
            <a:r>
              <a:rPr lang="en" sz="1550"/>
              <a:t>By monitoring the eyes and face, it is believed that symptoms of fatigue can be detected early enough to avoid an accident. </a:t>
            </a:r>
            <a:endParaRPr sz="1550"/>
          </a:p>
          <a:p>
            <a:pPr marL="0" lvl="0" indent="0" algn="r" rtl="0">
              <a:spcBef>
                <a:spcPts val="0"/>
              </a:spcBef>
              <a:spcAft>
                <a:spcPts val="0"/>
              </a:spcAft>
              <a:buNone/>
            </a:pPr>
            <a:endParaRPr/>
          </a:p>
        </p:txBody>
      </p:sp>
      <p:pic>
        <p:nvPicPr>
          <p:cNvPr id="1945" name="Google Shape;1945;p31"/>
          <p:cNvPicPr preferRelativeResize="0"/>
          <p:nvPr/>
        </p:nvPicPr>
        <p:blipFill>
          <a:blip r:embed="rId3">
            <a:alphaModFix/>
          </a:blip>
          <a:stretch>
            <a:fillRect/>
          </a:stretch>
        </p:blipFill>
        <p:spPr>
          <a:xfrm>
            <a:off x="322200" y="1710675"/>
            <a:ext cx="3590075" cy="291575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44"/>
                                        </p:tgtEl>
                                        <p:attrNameLst>
                                          <p:attrName>style.visibility</p:attrName>
                                        </p:attrNameLst>
                                      </p:cBhvr>
                                      <p:to>
                                        <p:strVal val="visible"/>
                                      </p:to>
                                    </p:set>
                                    <p:anim calcmode="lin" valueType="num">
                                      <p:cBhvr additive="base">
                                        <p:cTn id="7" dur="1600"/>
                                        <p:tgtEl>
                                          <p:spTgt spid="194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32"/>
          <p:cNvSpPr txBox="1">
            <a:spLocks noGrp="1"/>
          </p:cNvSpPr>
          <p:nvPr>
            <p:ph type="title"/>
          </p:nvPr>
        </p:nvSpPr>
        <p:spPr>
          <a:xfrm>
            <a:off x="720000" y="951600"/>
            <a:ext cx="3440700" cy="63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u="sng"/>
              <a:t>ABOUT THE PROJECT</a:t>
            </a:r>
            <a:endParaRPr u="sng"/>
          </a:p>
        </p:txBody>
      </p:sp>
      <p:sp>
        <p:nvSpPr>
          <p:cNvPr id="1951" name="Google Shape;1951;p32"/>
          <p:cNvSpPr txBox="1">
            <a:spLocks noGrp="1"/>
          </p:cNvSpPr>
          <p:nvPr>
            <p:ph type="subTitle" idx="1"/>
          </p:nvPr>
        </p:nvSpPr>
        <p:spPr>
          <a:xfrm>
            <a:off x="720000" y="1951906"/>
            <a:ext cx="3509700" cy="20544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sz="1700"/>
              <a:t>The proposed work is to alert the driver when he is drowsy by the means of </a:t>
            </a:r>
            <a:r>
              <a:rPr lang="en" sz="1700" b="1" i="1"/>
              <a:t>speech mechanism</a:t>
            </a:r>
            <a:r>
              <a:rPr lang="en" sz="1700"/>
              <a:t>. In this project </a:t>
            </a:r>
            <a:r>
              <a:rPr lang="en" sz="1700" b="1" i="1"/>
              <a:t>real time</a:t>
            </a:r>
            <a:r>
              <a:rPr lang="en" sz="1700"/>
              <a:t> data is collected by video camera. This data gives information about driving condition of the driver which acts as input to the controller. The output is then converted into speech and is heard by the driver. </a:t>
            </a:r>
            <a:endParaRPr sz="1700"/>
          </a:p>
        </p:txBody>
      </p:sp>
      <p:pic>
        <p:nvPicPr>
          <p:cNvPr id="1952" name="Google Shape;1952;p32"/>
          <p:cNvPicPr preferRelativeResize="0"/>
          <p:nvPr/>
        </p:nvPicPr>
        <p:blipFill rotWithShape="1">
          <a:blip r:embed="rId3">
            <a:alphaModFix/>
          </a:blip>
          <a:srcRect l="11077" r="11077"/>
          <a:stretch/>
        </p:blipFill>
        <p:spPr>
          <a:xfrm>
            <a:off x="4589375" y="732288"/>
            <a:ext cx="4301544" cy="3686728"/>
          </a:xfrm>
          <a:prstGeom prst="rect">
            <a:avLst/>
          </a:prstGeom>
          <a:noFill/>
          <a:ln w="9525" cap="flat" cmpd="sng">
            <a:solidFill>
              <a:schemeClr val="accent4"/>
            </a:solidFill>
            <a:prstDash val="solid"/>
            <a:round/>
            <a:headEnd type="none" w="sm" len="sm"/>
            <a:tailEnd type="none" w="sm" len="sm"/>
          </a:ln>
        </p:spPr>
      </p:pic>
      <p:pic>
        <p:nvPicPr>
          <p:cNvPr id="1953" name="Google Shape;1953;p32"/>
          <p:cNvPicPr preferRelativeResize="0"/>
          <p:nvPr/>
        </p:nvPicPr>
        <p:blipFill>
          <a:blip r:embed="rId4">
            <a:alphaModFix/>
          </a:blip>
          <a:stretch>
            <a:fillRect/>
          </a:stretch>
        </p:blipFill>
        <p:spPr>
          <a:xfrm>
            <a:off x="4501038" y="728388"/>
            <a:ext cx="4478226" cy="3686724"/>
          </a:xfrm>
          <a:prstGeom prst="rect">
            <a:avLst/>
          </a:prstGeom>
          <a:noFill/>
          <a:ln w="9525" cap="flat" cmpd="sng">
            <a:solidFill>
              <a:schemeClr val="accent4"/>
            </a:solidFill>
            <a:prstDash val="solid"/>
            <a:round/>
            <a:headEnd type="none" w="sm" len="sm"/>
            <a:tailEnd type="none" w="sm" len="sm"/>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51"/>
                                        </p:tgtEl>
                                        <p:attrNameLst>
                                          <p:attrName>style.visibility</p:attrName>
                                        </p:attrNameLst>
                                      </p:cBhvr>
                                      <p:to>
                                        <p:strVal val="visible"/>
                                      </p:to>
                                    </p:set>
                                    <p:anim calcmode="lin" valueType="num">
                                      <p:cBhvr additive="base">
                                        <p:cTn id="7" dur="1000"/>
                                        <p:tgtEl>
                                          <p:spTgt spid="19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3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u="sng"/>
              <a:t>MAJOR REQUIREMENTS</a:t>
            </a:r>
            <a:endParaRPr u="sng"/>
          </a:p>
        </p:txBody>
      </p:sp>
      <p:sp>
        <p:nvSpPr>
          <p:cNvPr id="1959" name="Google Shape;1959;p33"/>
          <p:cNvSpPr txBox="1">
            <a:spLocks noGrp="1"/>
          </p:cNvSpPr>
          <p:nvPr>
            <p:ph type="subTitle" idx="1"/>
          </p:nvPr>
        </p:nvSpPr>
        <p:spPr>
          <a:xfrm>
            <a:off x="777525" y="1904838"/>
            <a:ext cx="2166300" cy="9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500"/>
              <a:t>Datasets for Open &amp; Closed eye, Yawn &amp; Not yawn, all for light and dark</a:t>
            </a:r>
            <a:endParaRPr sz="1500"/>
          </a:p>
        </p:txBody>
      </p:sp>
      <p:sp>
        <p:nvSpPr>
          <p:cNvPr id="1960" name="Google Shape;1960;p33"/>
          <p:cNvSpPr txBox="1">
            <a:spLocks noGrp="1"/>
          </p:cNvSpPr>
          <p:nvPr>
            <p:ph type="title" idx="2"/>
          </p:nvPr>
        </p:nvSpPr>
        <p:spPr>
          <a:xfrm>
            <a:off x="777525" y="1553175"/>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DATASETS</a:t>
            </a:r>
            <a:endParaRPr/>
          </a:p>
        </p:txBody>
      </p:sp>
      <p:sp>
        <p:nvSpPr>
          <p:cNvPr id="1961" name="Google Shape;1961;p33"/>
          <p:cNvSpPr txBox="1">
            <a:spLocks noGrp="1"/>
          </p:cNvSpPr>
          <p:nvPr>
            <p:ph type="subTitle" idx="3"/>
          </p:nvPr>
        </p:nvSpPr>
        <p:spPr>
          <a:xfrm>
            <a:off x="720026" y="3826023"/>
            <a:ext cx="2166300" cy="645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sz="1500"/>
              <a:t>Generated and combined a rarely available apk consisting of four to five sub modules</a:t>
            </a:r>
            <a:endParaRPr sz="1500"/>
          </a:p>
        </p:txBody>
      </p:sp>
      <p:sp>
        <p:nvSpPr>
          <p:cNvPr id="1962" name="Google Shape;1962;p33"/>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ANDROID SDK STUDIO</a:t>
            </a:r>
            <a:endParaRPr/>
          </a:p>
        </p:txBody>
      </p:sp>
      <p:sp>
        <p:nvSpPr>
          <p:cNvPr id="1963" name="Google Shape;1963;p33"/>
          <p:cNvSpPr txBox="1">
            <a:spLocks noGrp="1"/>
          </p:cNvSpPr>
          <p:nvPr>
            <p:ph type="subTitle" idx="5"/>
          </p:nvPr>
        </p:nvSpPr>
        <p:spPr>
          <a:xfrm>
            <a:off x="3589100" y="2170375"/>
            <a:ext cx="2052000" cy="645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 </a:t>
            </a:r>
            <a:r>
              <a:rPr lang="en" sz="1500"/>
              <a:t>Models namely facenet.tflite, flowermodel.tflite were generated and used as assets</a:t>
            </a:r>
            <a:endParaRPr sz="1500"/>
          </a:p>
        </p:txBody>
      </p:sp>
      <p:sp>
        <p:nvSpPr>
          <p:cNvPr id="1964" name="Google Shape;1964;p33"/>
          <p:cNvSpPr txBox="1">
            <a:spLocks noGrp="1"/>
          </p:cNvSpPr>
          <p:nvPr>
            <p:ph type="title" idx="6"/>
          </p:nvPr>
        </p:nvSpPr>
        <p:spPr>
          <a:xfrm>
            <a:off x="3436900" y="1553175"/>
            <a:ext cx="23058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TENSORFLOW LITE</a:t>
            </a:r>
            <a:endParaRPr/>
          </a:p>
        </p:txBody>
      </p:sp>
      <p:sp>
        <p:nvSpPr>
          <p:cNvPr id="1965" name="Google Shape;1965;p33"/>
          <p:cNvSpPr txBox="1">
            <a:spLocks noGrp="1"/>
          </p:cNvSpPr>
          <p:nvPr>
            <p:ph type="subTitle" idx="7"/>
          </p:nvPr>
        </p:nvSpPr>
        <p:spPr>
          <a:xfrm>
            <a:off x="3517589" y="3923573"/>
            <a:ext cx="2166300" cy="645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sz="1500"/>
              <a:t>Luminance scale 0-255 used and generated self trained python models mainly based on environment luminosity</a:t>
            </a:r>
            <a:endParaRPr sz="1500"/>
          </a:p>
        </p:txBody>
      </p:sp>
      <p:sp>
        <p:nvSpPr>
          <p:cNvPr id="1966" name="Google Shape;1966;p33"/>
          <p:cNvSpPr txBox="1">
            <a:spLocks noGrp="1"/>
          </p:cNvSpPr>
          <p:nvPr>
            <p:ph type="title" idx="8"/>
          </p:nvPr>
        </p:nvSpPr>
        <p:spPr>
          <a:xfrm>
            <a:off x="3231462" y="3286150"/>
            <a:ext cx="26715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Darkness Detector</a:t>
            </a:r>
            <a:endParaRPr/>
          </a:p>
        </p:txBody>
      </p:sp>
      <p:sp>
        <p:nvSpPr>
          <p:cNvPr id="1967" name="Google Shape;1967;p33"/>
          <p:cNvSpPr txBox="1">
            <a:spLocks noGrp="1"/>
          </p:cNvSpPr>
          <p:nvPr>
            <p:ph type="subTitle" idx="9"/>
          </p:nvPr>
        </p:nvSpPr>
        <p:spPr>
          <a:xfrm>
            <a:off x="6286375" y="2065500"/>
            <a:ext cx="2223900" cy="645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sz="1500"/>
              <a:t>Mostly used in python to perform neural network algorithm and plot graphs for testing</a:t>
            </a:r>
            <a:endParaRPr sz="1500"/>
          </a:p>
        </p:txBody>
      </p:sp>
      <p:sp>
        <p:nvSpPr>
          <p:cNvPr id="1968" name="Google Shape;1968;p33"/>
          <p:cNvSpPr txBox="1">
            <a:spLocks noGrp="1"/>
          </p:cNvSpPr>
          <p:nvPr>
            <p:ph type="title" idx="13"/>
          </p:nvPr>
        </p:nvSpPr>
        <p:spPr>
          <a:xfrm>
            <a:off x="6257709" y="1553163"/>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OPENCV LIBRARY</a:t>
            </a:r>
            <a:endParaRPr/>
          </a:p>
        </p:txBody>
      </p:sp>
      <p:sp>
        <p:nvSpPr>
          <p:cNvPr id="1969" name="Google Shape;1969;p33"/>
          <p:cNvSpPr txBox="1">
            <a:spLocks noGrp="1"/>
          </p:cNvSpPr>
          <p:nvPr>
            <p:ph type="subTitle" idx="14"/>
          </p:nvPr>
        </p:nvSpPr>
        <p:spPr>
          <a:xfrm>
            <a:off x="6476276" y="3826023"/>
            <a:ext cx="2166300" cy="645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sz="1500"/>
              <a:t>Used in server and client side app making, which after due authorization, drivers can access</a:t>
            </a:r>
            <a:endParaRPr sz="1500"/>
          </a:p>
        </p:txBody>
      </p:sp>
      <p:sp>
        <p:nvSpPr>
          <p:cNvPr id="1970" name="Google Shape;1970;p33"/>
          <p:cNvSpPr txBox="1">
            <a:spLocks noGrp="1"/>
          </p:cNvSpPr>
          <p:nvPr>
            <p:ph type="title" idx="15"/>
          </p:nvPr>
        </p:nvSpPr>
        <p:spPr>
          <a:xfrm>
            <a:off x="6257700" y="3286150"/>
            <a:ext cx="27636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HAAR CASCADE CLASSIFIER</a:t>
            </a:r>
            <a:endParaRPr/>
          </a:p>
        </p:txBody>
      </p:sp>
      <p:pic>
        <p:nvPicPr>
          <p:cNvPr id="1971" name="Google Shape;1971;p33"/>
          <p:cNvPicPr preferRelativeResize="0"/>
          <p:nvPr/>
        </p:nvPicPr>
        <p:blipFill>
          <a:blip r:embed="rId3">
            <a:alphaModFix/>
          </a:blip>
          <a:stretch>
            <a:fillRect/>
          </a:stretch>
        </p:blipFill>
        <p:spPr>
          <a:xfrm>
            <a:off x="8004950" y="0"/>
            <a:ext cx="1219200" cy="1219200"/>
          </a:xfrm>
          <a:prstGeom prst="rect">
            <a:avLst/>
          </a:prstGeom>
          <a:noFill/>
          <a:ln>
            <a:noFill/>
          </a:ln>
        </p:spPr>
      </p:pic>
      <p:pic>
        <p:nvPicPr>
          <p:cNvPr id="1972" name="Google Shape;1972;p33"/>
          <p:cNvPicPr preferRelativeResize="0"/>
          <p:nvPr/>
        </p:nvPicPr>
        <p:blipFill>
          <a:blip r:embed="rId4">
            <a:alphaModFix/>
          </a:blip>
          <a:stretch>
            <a:fillRect/>
          </a:stretch>
        </p:blipFill>
        <p:spPr>
          <a:xfrm>
            <a:off x="0" y="-135462"/>
            <a:ext cx="1783526" cy="149012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58"/>
                                        </p:tgtEl>
                                        <p:attrNameLst>
                                          <p:attrName>style.visibility</p:attrName>
                                        </p:attrNameLst>
                                      </p:cBhvr>
                                      <p:to>
                                        <p:strVal val="visible"/>
                                      </p:to>
                                    </p:set>
                                    <p:anim calcmode="lin" valueType="num">
                                      <p:cBhvr additive="base">
                                        <p:cTn id="7" dur="1000"/>
                                        <p:tgtEl>
                                          <p:spTgt spid="19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34"/>
          <p:cNvSpPr txBox="1">
            <a:spLocks noGrp="1"/>
          </p:cNvSpPr>
          <p:nvPr>
            <p:ph type="title"/>
          </p:nvPr>
        </p:nvSpPr>
        <p:spPr>
          <a:xfrm>
            <a:off x="720000" y="864975"/>
            <a:ext cx="4503000" cy="508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u="sng"/>
              <a:t>sOFTWARES AND FILES USED </a:t>
            </a:r>
            <a:endParaRPr u="sng"/>
          </a:p>
        </p:txBody>
      </p:sp>
      <p:sp>
        <p:nvSpPr>
          <p:cNvPr id="1978" name="Google Shape;1978;p34"/>
          <p:cNvSpPr txBox="1">
            <a:spLocks noGrp="1"/>
          </p:cNvSpPr>
          <p:nvPr>
            <p:ph type="subTitle" idx="1"/>
          </p:nvPr>
        </p:nvSpPr>
        <p:spPr>
          <a:xfrm>
            <a:off x="1331425" y="2514025"/>
            <a:ext cx="3084300" cy="2711700"/>
          </a:xfrm>
          <a:prstGeom prst="rect">
            <a:avLst/>
          </a:prstGeom>
        </p:spPr>
        <p:txBody>
          <a:bodyPr spcFirstLastPara="1" wrap="square" lIns="0" tIns="0" rIns="0" bIns="0" anchor="ctr" anchorCtr="0">
            <a:noAutofit/>
          </a:bodyPr>
          <a:lstStyle/>
          <a:p>
            <a:pPr marL="457200" lvl="0" indent="-361950" algn="l" rtl="0">
              <a:spcBef>
                <a:spcPts val="0"/>
              </a:spcBef>
              <a:spcAft>
                <a:spcPts val="0"/>
              </a:spcAft>
              <a:buSzPts val="2100"/>
              <a:buChar char="●"/>
            </a:pPr>
            <a:r>
              <a:rPr lang="en"/>
              <a:t>OpenCV library</a:t>
            </a:r>
            <a:endParaRPr/>
          </a:p>
          <a:p>
            <a:pPr marL="457200" lvl="0" indent="-361950" algn="l" rtl="0">
              <a:spcBef>
                <a:spcPts val="0"/>
              </a:spcBef>
              <a:spcAft>
                <a:spcPts val="0"/>
              </a:spcAft>
              <a:buSzPts val="2100"/>
              <a:buChar char="●"/>
            </a:pPr>
            <a:r>
              <a:rPr lang="en"/>
              <a:t>Haar Cascade Classifier  </a:t>
            </a:r>
            <a:endParaRPr/>
          </a:p>
          <a:p>
            <a:pPr marL="457200" lvl="0" indent="-361950" algn="l" rtl="0">
              <a:spcBef>
                <a:spcPts val="0"/>
              </a:spcBef>
              <a:spcAft>
                <a:spcPts val="0"/>
              </a:spcAft>
              <a:buSzPts val="2100"/>
              <a:buChar char="●"/>
            </a:pPr>
            <a:r>
              <a:rPr lang="en"/>
              <a:t>Tensorflow Lite</a:t>
            </a:r>
            <a:endParaRPr/>
          </a:p>
          <a:p>
            <a:pPr marL="457200" lvl="0" indent="-361950" algn="l" rtl="0">
              <a:spcBef>
                <a:spcPts val="0"/>
              </a:spcBef>
              <a:spcAft>
                <a:spcPts val="0"/>
              </a:spcAft>
              <a:buSzPts val="2100"/>
              <a:buChar char="●"/>
            </a:pPr>
            <a:r>
              <a:rPr lang="en"/>
              <a:t>Python Shell</a:t>
            </a:r>
            <a:endParaRPr/>
          </a:p>
          <a:p>
            <a:pPr marL="457200" lvl="0" indent="-361950" algn="l" rtl="0">
              <a:spcBef>
                <a:spcPts val="0"/>
              </a:spcBef>
              <a:spcAft>
                <a:spcPts val="0"/>
              </a:spcAft>
              <a:buSzPts val="2100"/>
              <a:buChar char="●"/>
            </a:pPr>
            <a:r>
              <a:rPr lang="en"/>
              <a:t>Android sdk</a:t>
            </a:r>
            <a:endParaRPr/>
          </a:p>
          <a:p>
            <a:pPr marL="457200" lvl="0" indent="-361950" algn="l" rtl="0">
              <a:spcBef>
                <a:spcPts val="0"/>
              </a:spcBef>
              <a:spcAft>
                <a:spcPts val="0"/>
              </a:spcAft>
              <a:buSzPts val="2100"/>
              <a:buChar char="●"/>
            </a:pPr>
            <a:r>
              <a:rPr lang="en"/>
              <a:t>facenet_model.tflite</a:t>
            </a:r>
            <a:endParaRPr/>
          </a:p>
          <a:p>
            <a:pPr marL="457200" lvl="0" indent="-361950" algn="l" rtl="0">
              <a:spcBef>
                <a:spcPts val="0"/>
              </a:spcBef>
              <a:spcAft>
                <a:spcPts val="0"/>
              </a:spcAft>
              <a:buSzPts val="2100"/>
              <a:buChar char="●"/>
            </a:pPr>
            <a:r>
              <a:rPr lang="en"/>
              <a:t>Python Library pkgs</a:t>
            </a:r>
            <a:endParaRPr/>
          </a:p>
          <a:p>
            <a:pPr marL="457200" lvl="0" indent="-361950" algn="l" rtl="0">
              <a:spcBef>
                <a:spcPts val="0"/>
              </a:spcBef>
              <a:spcAft>
                <a:spcPts val="0"/>
              </a:spcAft>
              <a:buSzPts val="2100"/>
              <a:buChar char="●"/>
            </a:pPr>
            <a:r>
              <a:rPr lang="en"/>
              <a:t>Keras</a:t>
            </a:r>
            <a:endParaRPr/>
          </a:p>
          <a:p>
            <a:pPr marL="457200" lvl="0" indent="-361950" algn="l" rtl="0">
              <a:spcBef>
                <a:spcPts val="0"/>
              </a:spcBef>
              <a:spcAft>
                <a:spcPts val="0"/>
              </a:spcAft>
              <a:buSzPts val="2100"/>
              <a:buChar char="●"/>
            </a:pPr>
            <a:r>
              <a:rPr lang="en"/>
              <a:t>CameraX API</a:t>
            </a:r>
            <a:endParaRPr/>
          </a:p>
          <a:p>
            <a:pPr marL="457200" lvl="0" indent="-361950" algn="l" rtl="0">
              <a:spcBef>
                <a:spcPts val="0"/>
              </a:spcBef>
              <a:spcAft>
                <a:spcPts val="0"/>
              </a:spcAft>
              <a:buSzPts val="2100"/>
              <a:buChar char="●"/>
            </a:pPr>
            <a:r>
              <a:rPr lang="en"/>
              <a:t>Dlib Android</a:t>
            </a:r>
            <a:br>
              <a:rPr lang="en"/>
            </a:b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0" algn="r" rtl="0">
              <a:spcBef>
                <a:spcPts val="0"/>
              </a:spcBef>
              <a:spcAft>
                <a:spcPts val="0"/>
              </a:spcAft>
              <a:buNone/>
            </a:pPr>
            <a:endParaRPr/>
          </a:p>
          <a:p>
            <a:pPr marL="457200" lvl="0" indent="0" algn="r" rtl="0">
              <a:spcBef>
                <a:spcPts val="0"/>
              </a:spcBef>
              <a:spcAft>
                <a:spcPts val="0"/>
              </a:spcAft>
              <a:buNone/>
            </a:pPr>
            <a:endParaRPr/>
          </a:p>
          <a:p>
            <a:pPr marL="457200" lvl="0" indent="0" algn="r" rtl="0">
              <a:spcBef>
                <a:spcPts val="0"/>
              </a:spcBef>
              <a:spcAft>
                <a:spcPts val="0"/>
              </a:spcAft>
              <a:buNone/>
            </a:pPr>
            <a:r>
              <a:rPr lang="en"/>
              <a:t> </a:t>
            </a:r>
            <a:endParaRPr/>
          </a:p>
        </p:txBody>
      </p:sp>
      <p:grpSp>
        <p:nvGrpSpPr>
          <p:cNvPr id="1979" name="Google Shape;1979;p34"/>
          <p:cNvGrpSpPr/>
          <p:nvPr/>
        </p:nvGrpSpPr>
        <p:grpSpPr>
          <a:xfrm>
            <a:off x="5223124" y="1747380"/>
            <a:ext cx="4264443" cy="2945603"/>
            <a:chOff x="5011723" y="1494466"/>
            <a:chExt cx="4267431" cy="2947666"/>
          </a:xfrm>
        </p:grpSpPr>
        <p:grpSp>
          <p:nvGrpSpPr>
            <p:cNvPr id="1980" name="Google Shape;1980;p34"/>
            <p:cNvGrpSpPr/>
            <p:nvPr/>
          </p:nvGrpSpPr>
          <p:grpSpPr>
            <a:xfrm>
              <a:off x="5011723" y="1494466"/>
              <a:ext cx="2857496" cy="2154750"/>
              <a:chOff x="3499629" y="1503696"/>
              <a:chExt cx="1163286" cy="877163"/>
            </a:xfrm>
          </p:grpSpPr>
          <p:sp>
            <p:nvSpPr>
              <p:cNvPr id="1981" name="Google Shape;1981;p3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4"/>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4"/>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4"/>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4"/>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4"/>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4"/>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4"/>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4"/>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4"/>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4"/>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4" name="Google Shape;1994;p34"/>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1995" name="Google Shape;1995;p34"/>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4"/>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4"/>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4"/>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99" name="Google Shape;1999;p34"/>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2000" name="Google Shape;2000;p34"/>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2001" name="Google Shape;2001;p34"/>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nvGrpSpPr>
            <p:cNvPr id="2002" name="Google Shape;2002;p34"/>
            <p:cNvGrpSpPr/>
            <p:nvPr/>
          </p:nvGrpSpPr>
          <p:grpSpPr>
            <a:xfrm>
              <a:off x="6090716" y="2028530"/>
              <a:ext cx="978651" cy="1086812"/>
              <a:chOff x="6151275" y="2095925"/>
              <a:chExt cx="857113" cy="951841"/>
            </a:xfrm>
          </p:grpSpPr>
          <p:sp>
            <p:nvSpPr>
              <p:cNvPr id="2003" name="Google Shape;2003;p34"/>
              <p:cNvSpPr/>
              <p:nvPr/>
            </p:nvSpPr>
            <p:spPr>
              <a:xfrm>
                <a:off x="6271561" y="2201333"/>
                <a:ext cx="526314" cy="386352"/>
              </a:xfrm>
              <a:custGeom>
                <a:avLst/>
                <a:gdLst/>
                <a:ahLst/>
                <a:cxnLst/>
                <a:rect l="l" t="t" r="r" b="b"/>
                <a:pathLst>
                  <a:path w="8773" h="6440" extrusionOk="0">
                    <a:moveTo>
                      <a:pt x="4899" y="1"/>
                    </a:moveTo>
                    <a:cubicBezTo>
                      <a:pt x="4456" y="1"/>
                      <a:pt x="4015" y="76"/>
                      <a:pt x="3610" y="223"/>
                    </a:cubicBezTo>
                    <a:cubicBezTo>
                      <a:pt x="3535" y="249"/>
                      <a:pt x="3485" y="274"/>
                      <a:pt x="3434" y="299"/>
                    </a:cubicBezTo>
                    <a:cubicBezTo>
                      <a:pt x="3359" y="299"/>
                      <a:pt x="3284" y="274"/>
                      <a:pt x="3209" y="274"/>
                    </a:cubicBezTo>
                    <a:cubicBezTo>
                      <a:pt x="3155" y="267"/>
                      <a:pt x="3103" y="264"/>
                      <a:pt x="3052" y="264"/>
                    </a:cubicBezTo>
                    <a:cubicBezTo>
                      <a:pt x="2913" y="264"/>
                      <a:pt x="2779" y="287"/>
                      <a:pt x="2632" y="324"/>
                    </a:cubicBezTo>
                    <a:cubicBezTo>
                      <a:pt x="2181" y="424"/>
                      <a:pt x="1730" y="574"/>
                      <a:pt x="1354" y="875"/>
                    </a:cubicBezTo>
                    <a:cubicBezTo>
                      <a:pt x="978" y="1176"/>
                      <a:pt x="728" y="1652"/>
                      <a:pt x="778" y="2128"/>
                    </a:cubicBezTo>
                    <a:cubicBezTo>
                      <a:pt x="803" y="2178"/>
                      <a:pt x="803" y="2254"/>
                      <a:pt x="753" y="2329"/>
                    </a:cubicBezTo>
                    <a:cubicBezTo>
                      <a:pt x="728" y="2354"/>
                      <a:pt x="703" y="2354"/>
                      <a:pt x="677" y="2379"/>
                    </a:cubicBezTo>
                    <a:cubicBezTo>
                      <a:pt x="352" y="2554"/>
                      <a:pt x="176" y="2905"/>
                      <a:pt x="101" y="3281"/>
                    </a:cubicBezTo>
                    <a:cubicBezTo>
                      <a:pt x="1" y="3858"/>
                      <a:pt x="76" y="4459"/>
                      <a:pt x="352" y="4960"/>
                    </a:cubicBezTo>
                    <a:cubicBezTo>
                      <a:pt x="452" y="5136"/>
                      <a:pt x="552" y="5286"/>
                      <a:pt x="728" y="5411"/>
                    </a:cubicBezTo>
                    <a:cubicBezTo>
                      <a:pt x="828" y="5478"/>
                      <a:pt x="950" y="5523"/>
                      <a:pt x="1073" y="5523"/>
                    </a:cubicBezTo>
                    <a:cubicBezTo>
                      <a:pt x="1134" y="5523"/>
                      <a:pt x="1195" y="5512"/>
                      <a:pt x="1254" y="5487"/>
                    </a:cubicBezTo>
                    <a:cubicBezTo>
                      <a:pt x="1354" y="5712"/>
                      <a:pt x="1404" y="5938"/>
                      <a:pt x="1555" y="6113"/>
                    </a:cubicBezTo>
                    <a:cubicBezTo>
                      <a:pt x="1705" y="6314"/>
                      <a:pt x="1981" y="6414"/>
                      <a:pt x="2231" y="6439"/>
                    </a:cubicBezTo>
                    <a:cubicBezTo>
                      <a:pt x="2236" y="6440"/>
                      <a:pt x="2242" y="6440"/>
                      <a:pt x="2247" y="6440"/>
                    </a:cubicBezTo>
                    <a:cubicBezTo>
                      <a:pt x="2509" y="6440"/>
                      <a:pt x="3161" y="5863"/>
                      <a:pt x="3284" y="5863"/>
                    </a:cubicBezTo>
                    <a:cubicBezTo>
                      <a:pt x="3339" y="5863"/>
                      <a:pt x="3639" y="5997"/>
                      <a:pt x="3938" y="5997"/>
                    </a:cubicBezTo>
                    <a:cubicBezTo>
                      <a:pt x="4187" y="5997"/>
                      <a:pt x="4435" y="5904"/>
                      <a:pt x="4537" y="5562"/>
                    </a:cubicBezTo>
                    <a:cubicBezTo>
                      <a:pt x="4584" y="5420"/>
                      <a:pt x="4587" y="5234"/>
                      <a:pt x="4734" y="5234"/>
                    </a:cubicBezTo>
                    <a:cubicBezTo>
                      <a:pt x="4743" y="5234"/>
                      <a:pt x="4753" y="5235"/>
                      <a:pt x="4763" y="5236"/>
                    </a:cubicBezTo>
                    <a:cubicBezTo>
                      <a:pt x="4838" y="5236"/>
                      <a:pt x="4888" y="5286"/>
                      <a:pt x="4963" y="5311"/>
                    </a:cubicBezTo>
                    <a:cubicBezTo>
                      <a:pt x="5085" y="5372"/>
                      <a:pt x="5215" y="5405"/>
                      <a:pt x="5344" y="5405"/>
                    </a:cubicBezTo>
                    <a:cubicBezTo>
                      <a:pt x="5428" y="5405"/>
                      <a:pt x="5511" y="5391"/>
                      <a:pt x="5590" y="5361"/>
                    </a:cubicBezTo>
                    <a:cubicBezTo>
                      <a:pt x="5715" y="5336"/>
                      <a:pt x="5840" y="5261"/>
                      <a:pt x="5891" y="5136"/>
                    </a:cubicBezTo>
                    <a:cubicBezTo>
                      <a:pt x="5966" y="5036"/>
                      <a:pt x="5966" y="4885"/>
                      <a:pt x="5865" y="4785"/>
                    </a:cubicBezTo>
                    <a:lnTo>
                      <a:pt x="5865" y="4785"/>
                    </a:lnTo>
                    <a:cubicBezTo>
                      <a:pt x="5923" y="4816"/>
                      <a:pt x="5983" y="4830"/>
                      <a:pt x="6044" y="4830"/>
                    </a:cubicBezTo>
                    <a:cubicBezTo>
                      <a:pt x="6274" y="4830"/>
                      <a:pt x="6502" y="4627"/>
                      <a:pt x="6542" y="4409"/>
                    </a:cubicBezTo>
                    <a:cubicBezTo>
                      <a:pt x="6592" y="4259"/>
                      <a:pt x="6567" y="4083"/>
                      <a:pt x="6517" y="3933"/>
                    </a:cubicBezTo>
                    <a:cubicBezTo>
                      <a:pt x="6467" y="3807"/>
                      <a:pt x="6367" y="3707"/>
                      <a:pt x="6492" y="3607"/>
                    </a:cubicBezTo>
                    <a:cubicBezTo>
                      <a:pt x="6617" y="3557"/>
                      <a:pt x="6843" y="3557"/>
                      <a:pt x="6993" y="3532"/>
                    </a:cubicBezTo>
                    <a:cubicBezTo>
                      <a:pt x="7144" y="3507"/>
                      <a:pt x="7319" y="3457"/>
                      <a:pt x="7495" y="3432"/>
                    </a:cubicBezTo>
                    <a:cubicBezTo>
                      <a:pt x="7921" y="3331"/>
                      <a:pt x="8372" y="3156"/>
                      <a:pt x="8597" y="2780"/>
                    </a:cubicBezTo>
                    <a:cubicBezTo>
                      <a:pt x="8773" y="2479"/>
                      <a:pt x="8773" y="2103"/>
                      <a:pt x="8723" y="1752"/>
                    </a:cubicBezTo>
                    <a:cubicBezTo>
                      <a:pt x="8673" y="1527"/>
                      <a:pt x="8622" y="1301"/>
                      <a:pt x="8497" y="1151"/>
                    </a:cubicBezTo>
                    <a:cubicBezTo>
                      <a:pt x="8381" y="1016"/>
                      <a:pt x="8221" y="925"/>
                      <a:pt x="8061" y="925"/>
                    </a:cubicBezTo>
                    <a:cubicBezTo>
                      <a:pt x="8014" y="925"/>
                      <a:pt x="7967" y="933"/>
                      <a:pt x="7921" y="950"/>
                    </a:cubicBezTo>
                    <a:cubicBezTo>
                      <a:pt x="7667" y="558"/>
                      <a:pt x="7221" y="293"/>
                      <a:pt x="6741" y="293"/>
                    </a:cubicBezTo>
                    <a:cubicBezTo>
                      <a:pt x="6700" y="293"/>
                      <a:pt x="6659" y="295"/>
                      <a:pt x="6617" y="299"/>
                    </a:cubicBezTo>
                    <a:lnTo>
                      <a:pt x="6442" y="299"/>
                    </a:lnTo>
                    <a:cubicBezTo>
                      <a:pt x="6367" y="299"/>
                      <a:pt x="6317" y="274"/>
                      <a:pt x="6241" y="249"/>
                    </a:cubicBezTo>
                    <a:cubicBezTo>
                      <a:pt x="5820" y="82"/>
                      <a:pt x="5359" y="1"/>
                      <a:pt x="48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4"/>
              <p:cNvSpPr/>
              <p:nvPr/>
            </p:nvSpPr>
            <p:spPr>
              <a:xfrm>
                <a:off x="6271561" y="2196653"/>
                <a:ext cx="526314" cy="392531"/>
              </a:xfrm>
              <a:custGeom>
                <a:avLst/>
                <a:gdLst/>
                <a:ahLst/>
                <a:cxnLst/>
                <a:rect l="l" t="t" r="r" b="b"/>
                <a:pathLst>
                  <a:path w="8773" h="6543" fill="none" extrusionOk="0">
                    <a:moveTo>
                      <a:pt x="7495" y="3510"/>
                    </a:moveTo>
                    <a:cubicBezTo>
                      <a:pt x="7921" y="3409"/>
                      <a:pt x="8372" y="3234"/>
                      <a:pt x="8597" y="2858"/>
                    </a:cubicBezTo>
                    <a:cubicBezTo>
                      <a:pt x="8773" y="2557"/>
                      <a:pt x="8773" y="2181"/>
                      <a:pt x="8723" y="1830"/>
                    </a:cubicBezTo>
                    <a:cubicBezTo>
                      <a:pt x="8673" y="1605"/>
                      <a:pt x="8622" y="1379"/>
                      <a:pt x="8497" y="1229"/>
                    </a:cubicBezTo>
                    <a:cubicBezTo>
                      <a:pt x="8347" y="1053"/>
                      <a:pt x="8121" y="953"/>
                      <a:pt x="7921" y="1028"/>
                    </a:cubicBezTo>
                    <a:cubicBezTo>
                      <a:pt x="7645" y="602"/>
                      <a:pt x="7144" y="327"/>
                      <a:pt x="6617" y="377"/>
                    </a:cubicBezTo>
                    <a:cubicBezTo>
                      <a:pt x="6567" y="377"/>
                      <a:pt x="6492" y="377"/>
                      <a:pt x="6442" y="377"/>
                    </a:cubicBezTo>
                    <a:cubicBezTo>
                      <a:pt x="6367" y="377"/>
                      <a:pt x="6317" y="352"/>
                      <a:pt x="6241" y="327"/>
                    </a:cubicBezTo>
                    <a:cubicBezTo>
                      <a:pt x="5414" y="1"/>
                      <a:pt x="4437" y="1"/>
                      <a:pt x="3610" y="301"/>
                    </a:cubicBezTo>
                    <a:cubicBezTo>
                      <a:pt x="3535" y="327"/>
                      <a:pt x="3485" y="352"/>
                      <a:pt x="3434" y="377"/>
                    </a:cubicBezTo>
                    <a:cubicBezTo>
                      <a:pt x="3359" y="377"/>
                      <a:pt x="3284" y="352"/>
                      <a:pt x="3209" y="352"/>
                    </a:cubicBezTo>
                    <a:cubicBezTo>
                      <a:pt x="3008" y="327"/>
                      <a:pt x="2833" y="352"/>
                      <a:pt x="2632" y="402"/>
                    </a:cubicBezTo>
                    <a:cubicBezTo>
                      <a:pt x="2181" y="502"/>
                      <a:pt x="1730" y="652"/>
                      <a:pt x="1354" y="953"/>
                    </a:cubicBezTo>
                    <a:cubicBezTo>
                      <a:pt x="978" y="1254"/>
                      <a:pt x="728" y="1730"/>
                      <a:pt x="778" y="2206"/>
                    </a:cubicBezTo>
                    <a:cubicBezTo>
                      <a:pt x="803" y="2256"/>
                      <a:pt x="803" y="2332"/>
                      <a:pt x="753" y="2407"/>
                    </a:cubicBezTo>
                    <a:cubicBezTo>
                      <a:pt x="728" y="2432"/>
                      <a:pt x="703" y="2432"/>
                      <a:pt x="677" y="2457"/>
                    </a:cubicBezTo>
                    <a:cubicBezTo>
                      <a:pt x="352" y="2632"/>
                      <a:pt x="176" y="2983"/>
                      <a:pt x="101" y="3359"/>
                    </a:cubicBezTo>
                    <a:cubicBezTo>
                      <a:pt x="1" y="3936"/>
                      <a:pt x="76" y="4537"/>
                      <a:pt x="352" y="5038"/>
                    </a:cubicBezTo>
                    <a:cubicBezTo>
                      <a:pt x="452" y="5214"/>
                      <a:pt x="552" y="5364"/>
                      <a:pt x="728" y="5489"/>
                    </a:cubicBezTo>
                    <a:cubicBezTo>
                      <a:pt x="878" y="5590"/>
                      <a:pt x="1078" y="5640"/>
                      <a:pt x="1254" y="5565"/>
                    </a:cubicBezTo>
                    <a:cubicBezTo>
                      <a:pt x="1354" y="5790"/>
                      <a:pt x="1404" y="6016"/>
                      <a:pt x="1555" y="6191"/>
                    </a:cubicBezTo>
                    <a:cubicBezTo>
                      <a:pt x="1705" y="6392"/>
                      <a:pt x="1981" y="6492"/>
                      <a:pt x="2231" y="6517"/>
                    </a:cubicBezTo>
                    <a:cubicBezTo>
                      <a:pt x="2482" y="6542"/>
                      <a:pt x="3159" y="5941"/>
                      <a:pt x="3284" y="5941"/>
                    </a:cubicBezTo>
                    <a:cubicBezTo>
                      <a:pt x="3384" y="5941"/>
                      <a:pt x="4312" y="6392"/>
                      <a:pt x="4537" y="5640"/>
                    </a:cubicBezTo>
                    <a:cubicBezTo>
                      <a:pt x="4587" y="5489"/>
                      <a:pt x="4587" y="5289"/>
                      <a:pt x="4763" y="5314"/>
                    </a:cubicBezTo>
                    <a:cubicBezTo>
                      <a:pt x="4838" y="5314"/>
                      <a:pt x="4888" y="5364"/>
                      <a:pt x="4963" y="5389"/>
                    </a:cubicBezTo>
                    <a:cubicBezTo>
                      <a:pt x="5164" y="5489"/>
                      <a:pt x="5389" y="5515"/>
                      <a:pt x="5590" y="5439"/>
                    </a:cubicBezTo>
                    <a:cubicBezTo>
                      <a:pt x="5715" y="5414"/>
                      <a:pt x="5840" y="5339"/>
                      <a:pt x="5891" y="5214"/>
                    </a:cubicBezTo>
                    <a:cubicBezTo>
                      <a:pt x="5966" y="5114"/>
                      <a:pt x="5966" y="4963"/>
                      <a:pt x="5865" y="4863"/>
                    </a:cubicBezTo>
                    <a:cubicBezTo>
                      <a:pt x="6141" y="5013"/>
                      <a:pt x="6492" y="4763"/>
                      <a:pt x="6542" y="4487"/>
                    </a:cubicBezTo>
                    <a:cubicBezTo>
                      <a:pt x="6592" y="4337"/>
                      <a:pt x="6567" y="4161"/>
                      <a:pt x="6517" y="4011"/>
                    </a:cubicBezTo>
                    <a:cubicBezTo>
                      <a:pt x="6467" y="3885"/>
                      <a:pt x="6367" y="3785"/>
                      <a:pt x="6492" y="3685"/>
                    </a:cubicBezTo>
                    <a:cubicBezTo>
                      <a:pt x="6617" y="3635"/>
                      <a:pt x="6843" y="3635"/>
                      <a:pt x="6993" y="3610"/>
                    </a:cubicBezTo>
                    <a:cubicBezTo>
                      <a:pt x="7144" y="3585"/>
                      <a:pt x="7319" y="3535"/>
                      <a:pt x="7495" y="3510"/>
                    </a:cubicBezTo>
                    <a:close/>
                  </a:path>
                </a:pathLst>
              </a:custGeom>
              <a:noFill/>
              <a:ln w="952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4"/>
              <p:cNvSpPr/>
              <p:nvPr/>
            </p:nvSpPr>
            <p:spPr>
              <a:xfrm>
                <a:off x="6677534" y="2258326"/>
                <a:ext cx="70731" cy="51174"/>
              </a:xfrm>
              <a:custGeom>
                <a:avLst/>
                <a:gdLst/>
                <a:ahLst/>
                <a:cxnLst/>
                <a:rect l="l" t="t" r="r" b="b"/>
                <a:pathLst>
                  <a:path w="1179" h="853" fill="none" extrusionOk="0">
                    <a:moveTo>
                      <a:pt x="1154" y="0"/>
                    </a:moveTo>
                    <a:cubicBezTo>
                      <a:pt x="1154" y="0"/>
                      <a:pt x="1179" y="852"/>
                      <a:pt x="1" y="85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4"/>
              <p:cNvSpPr/>
              <p:nvPr/>
            </p:nvSpPr>
            <p:spPr>
              <a:xfrm>
                <a:off x="6588864" y="2205712"/>
                <a:ext cx="40615" cy="60172"/>
              </a:xfrm>
              <a:custGeom>
                <a:avLst/>
                <a:gdLst/>
                <a:ahLst/>
                <a:cxnLst/>
                <a:rect l="l" t="t" r="r" b="b"/>
                <a:pathLst>
                  <a:path w="677" h="1003" fill="none" extrusionOk="0">
                    <a:moveTo>
                      <a:pt x="326" y="0"/>
                    </a:moveTo>
                    <a:cubicBezTo>
                      <a:pt x="326" y="0"/>
                      <a:pt x="0" y="652"/>
                      <a:pt x="677" y="1003"/>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4"/>
              <p:cNvSpPr/>
              <p:nvPr/>
            </p:nvSpPr>
            <p:spPr>
              <a:xfrm>
                <a:off x="6527192" y="2309440"/>
                <a:ext cx="133903" cy="108286"/>
              </a:xfrm>
              <a:custGeom>
                <a:avLst/>
                <a:gdLst/>
                <a:ahLst/>
                <a:cxnLst/>
                <a:rect l="l" t="t" r="r" b="b"/>
                <a:pathLst>
                  <a:path w="2232" h="1805" fill="none" extrusionOk="0">
                    <a:moveTo>
                      <a:pt x="2231" y="1805"/>
                    </a:moveTo>
                    <a:cubicBezTo>
                      <a:pt x="2231" y="1805"/>
                      <a:pt x="677" y="1579"/>
                      <a:pt x="0" y="0"/>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4"/>
              <p:cNvSpPr/>
              <p:nvPr/>
            </p:nvSpPr>
            <p:spPr>
              <a:xfrm>
                <a:off x="6579805" y="2300441"/>
                <a:ext cx="42175" cy="79730"/>
              </a:xfrm>
              <a:custGeom>
                <a:avLst/>
                <a:gdLst/>
                <a:ahLst/>
                <a:cxnLst/>
                <a:rect l="l" t="t" r="r" b="b"/>
                <a:pathLst>
                  <a:path w="703" h="1329" fill="none" extrusionOk="0">
                    <a:moveTo>
                      <a:pt x="402" y="0"/>
                    </a:moveTo>
                    <a:cubicBezTo>
                      <a:pt x="402" y="0"/>
                      <a:pt x="702" y="1153"/>
                      <a:pt x="1" y="1328"/>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4"/>
              <p:cNvSpPr/>
              <p:nvPr/>
            </p:nvSpPr>
            <p:spPr>
              <a:xfrm>
                <a:off x="6405406" y="2219211"/>
                <a:ext cx="72231" cy="108346"/>
              </a:xfrm>
              <a:custGeom>
                <a:avLst/>
                <a:gdLst/>
                <a:ahLst/>
                <a:cxnLst/>
                <a:rect l="l" t="t" r="r" b="b"/>
                <a:pathLst>
                  <a:path w="1204" h="1806" fill="none" extrusionOk="0">
                    <a:moveTo>
                      <a:pt x="1203" y="1"/>
                    </a:moveTo>
                    <a:cubicBezTo>
                      <a:pt x="1203" y="1"/>
                      <a:pt x="0" y="928"/>
                      <a:pt x="627" y="1805"/>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4"/>
              <p:cNvSpPr/>
              <p:nvPr/>
            </p:nvSpPr>
            <p:spPr>
              <a:xfrm>
                <a:off x="6324175" y="2324499"/>
                <a:ext cx="48174" cy="39115"/>
              </a:xfrm>
              <a:custGeom>
                <a:avLst/>
                <a:gdLst/>
                <a:ahLst/>
                <a:cxnLst/>
                <a:rect l="l" t="t" r="r" b="b"/>
                <a:pathLst>
                  <a:path w="803" h="652" fill="none" extrusionOk="0">
                    <a:moveTo>
                      <a:pt x="1" y="251"/>
                    </a:moveTo>
                    <a:cubicBezTo>
                      <a:pt x="1" y="251"/>
                      <a:pt x="703" y="0"/>
                      <a:pt x="803" y="65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4"/>
              <p:cNvSpPr/>
              <p:nvPr/>
            </p:nvSpPr>
            <p:spPr>
              <a:xfrm>
                <a:off x="6346732" y="2380112"/>
                <a:ext cx="139903" cy="150401"/>
              </a:xfrm>
              <a:custGeom>
                <a:avLst/>
                <a:gdLst/>
                <a:ahLst/>
                <a:cxnLst/>
                <a:rect l="l" t="t" r="r" b="b"/>
                <a:pathLst>
                  <a:path w="2332" h="2507" fill="none" extrusionOk="0">
                    <a:moveTo>
                      <a:pt x="1" y="2507"/>
                    </a:moveTo>
                    <a:cubicBezTo>
                      <a:pt x="126" y="2482"/>
                      <a:pt x="2332" y="1730"/>
                      <a:pt x="2031" y="0"/>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4"/>
              <p:cNvSpPr/>
              <p:nvPr/>
            </p:nvSpPr>
            <p:spPr>
              <a:xfrm>
                <a:off x="6369290" y="2410169"/>
                <a:ext cx="48174" cy="82790"/>
              </a:xfrm>
              <a:custGeom>
                <a:avLst/>
                <a:gdLst/>
                <a:ahLst/>
                <a:cxnLst/>
                <a:rect l="l" t="t" r="r" b="b"/>
                <a:pathLst>
                  <a:path w="803" h="1380" fill="none" extrusionOk="0">
                    <a:moveTo>
                      <a:pt x="427" y="1"/>
                    </a:moveTo>
                    <a:cubicBezTo>
                      <a:pt x="427" y="1"/>
                      <a:pt x="1" y="853"/>
                      <a:pt x="803" y="1379"/>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4"/>
              <p:cNvSpPr/>
              <p:nvPr/>
            </p:nvSpPr>
            <p:spPr>
              <a:xfrm>
                <a:off x="6279120" y="2429726"/>
                <a:ext cx="49674" cy="28616"/>
              </a:xfrm>
              <a:custGeom>
                <a:avLst/>
                <a:gdLst/>
                <a:ahLst/>
                <a:cxnLst/>
                <a:rect l="l" t="t" r="r" b="b"/>
                <a:pathLst>
                  <a:path w="828" h="477" fill="none" extrusionOk="0">
                    <a:moveTo>
                      <a:pt x="827" y="0"/>
                    </a:moveTo>
                    <a:cubicBezTo>
                      <a:pt x="827" y="0"/>
                      <a:pt x="727" y="477"/>
                      <a:pt x="0" y="477"/>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4"/>
              <p:cNvSpPr/>
              <p:nvPr/>
            </p:nvSpPr>
            <p:spPr>
              <a:xfrm>
                <a:off x="6518193" y="2435726"/>
                <a:ext cx="34616" cy="76730"/>
              </a:xfrm>
              <a:custGeom>
                <a:avLst/>
                <a:gdLst/>
                <a:ahLst/>
                <a:cxnLst/>
                <a:rect l="l" t="t" r="r" b="b"/>
                <a:pathLst>
                  <a:path w="577" h="1279" fill="none" extrusionOk="0">
                    <a:moveTo>
                      <a:pt x="577" y="1279"/>
                    </a:moveTo>
                    <a:cubicBezTo>
                      <a:pt x="577" y="1279"/>
                      <a:pt x="0" y="903"/>
                      <a:pt x="75" y="1"/>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4"/>
              <p:cNvSpPr/>
              <p:nvPr/>
            </p:nvSpPr>
            <p:spPr>
              <a:xfrm>
                <a:off x="6677534" y="2363554"/>
                <a:ext cx="70731" cy="39175"/>
              </a:xfrm>
              <a:custGeom>
                <a:avLst/>
                <a:gdLst/>
                <a:ahLst/>
                <a:cxnLst/>
                <a:rect l="l" t="t" r="r" b="b"/>
                <a:pathLst>
                  <a:path w="1179" h="653" fill="none" extrusionOk="0">
                    <a:moveTo>
                      <a:pt x="1179" y="577"/>
                    </a:moveTo>
                    <a:cubicBezTo>
                      <a:pt x="1179" y="577"/>
                      <a:pt x="126" y="652"/>
                      <a:pt x="1" y="1"/>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4"/>
              <p:cNvSpPr/>
              <p:nvPr/>
            </p:nvSpPr>
            <p:spPr>
              <a:xfrm>
                <a:off x="6455020" y="2210212"/>
                <a:ext cx="85789" cy="48174"/>
              </a:xfrm>
              <a:custGeom>
                <a:avLst/>
                <a:gdLst/>
                <a:ahLst/>
                <a:cxnLst/>
                <a:rect l="l" t="t" r="r" b="b"/>
                <a:pathLst>
                  <a:path w="1430" h="803" fill="none" extrusionOk="0">
                    <a:moveTo>
                      <a:pt x="0" y="502"/>
                    </a:moveTo>
                    <a:cubicBezTo>
                      <a:pt x="126" y="527"/>
                      <a:pt x="1053" y="0"/>
                      <a:pt x="1429" y="80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4"/>
              <p:cNvSpPr/>
              <p:nvPr/>
            </p:nvSpPr>
            <p:spPr>
              <a:xfrm>
                <a:off x="6151275" y="2095925"/>
                <a:ext cx="857113" cy="951841"/>
              </a:xfrm>
              <a:custGeom>
                <a:avLst/>
                <a:gdLst/>
                <a:ahLst/>
                <a:cxnLst/>
                <a:rect l="l" t="t" r="r" b="b"/>
                <a:pathLst>
                  <a:path w="14287" h="15866" fill="none" extrusionOk="0">
                    <a:moveTo>
                      <a:pt x="13033" y="12331"/>
                    </a:moveTo>
                    <a:cubicBezTo>
                      <a:pt x="13033" y="12331"/>
                      <a:pt x="13459" y="12983"/>
                      <a:pt x="12683" y="13284"/>
                    </a:cubicBezTo>
                    <a:cubicBezTo>
                      <a:pt x="12532" y="13459"/>
                      <a:pt x="12482" y="13735"/>
                      <a:pt x="12582" y="13935"/>
                    </a:cubicBezTo>
                    <a:cubicBezTo>
                      <a:pt x="12632" y="14036"/>
                      <a:pt x="12657" y="14161"/>
                      <a:pt x="12657" y="14261"/>
                    </a:cubicBezTo>
                    <a:lnTo>
                      <a:pt x="12657" y="14261"/>
                    </a:lnTo>
                    <a:cubicBezTo>
                      <a:pt x="12657" y="14637"/>
                      <a:pt x="12231" y="14863"/>
                      <a:pt x="11906" y="14687"/>
                    </a:cubicBezTo>
                    <a:lnTo>
                      <a:pt x="9700" y="13509"/>
                    </a:lnTo>
                    <a:lnTo>
                      <a:pt x="9800" y="15865"/>
                    </a:lnTo>
                    <a:lnTo>
                      <a:pt x="3535" y="15840"/>
                    </a:lnTo>
                    <a:lnTo>
                      <a:pt x="3434" y="11329"/>
                    </a:lnTo>
                    <a:cubicBezTo>
                      <a:pt x="3434" y="11329"/>
                      <a:pt x="2783" y="10677"/>
                      <a:pt x="2106" y="9950"/>
                    </a:cubicBezTo>
                    <a:cubicBezTo>
                      <a:pt x="276" y="8046"/>
                      <a:pt x="1" y="5063"/>
                      <a:pt x="1429" y="2858"/>
                    </a:cubicBezTo>
                    <a:cubicBezTo>
                      <a:pt x="2758" y="828"/>
                      <a:pt x="5790" y="1"/>
                      <a:pt x="8071" y="402"/>
                    </a:cubicBezTo>
                    <a:cubicBezTo>
                      <a:pt x="9449" y="627"/>
                      <a:pt x="10753" y="1354"/>
                      <a:pt x="11655" y="2432"/>
                    </a:cubicBezTo>
                    <a:cubicBezTo>
                      <a:pt x="12733" y="3735"/>
                      <a:pt x="12958" y="5439"/>
                      <a:pt x="12958" y="7043"/>
                    </a:cubicBezTo>
                    <a:lnTo>
                      <a:pt x="12733" y="7795"/>
                    </a:lnTo>
                    <a:lnTo>
                      <a:pt x="14287" y="10878"/>
                    </a:lnTo>
                    <a:lnTo>
                      <a:pt x="12958" y="11304"/>
                    </a:lnTo>
                    <a:cubicBezTo>
                      <a:pt x="12958" y="11304"/>
                      <a:pt x="13585" y="11805"/>
                      <a:pt x="13033" y="12331"/>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4"/>
              <p:cNvSpPr/>
              <p:nvPr/>
            </p:nvSpPr>
            <p:spPr>
              <a:xfrm>
                <a:off x="6606862" y="2709414"/>
                <a:ext cx="126404" cy="197015"/>
              </a:xfrm>
              <a:custGeom>
                <a:avLst/>
                <a:gdLst/>
                <a:ahLst/>
                <a:cxnLst/>
                <a:rect l="l" t="t" r="r" b="b"/>
                <a:pathLst>
                  <a:path w="2107" h="3284" fill="none" extrusionOk="0">
                    <a:moveTo>
                      <a:pt x="1" y="0"/>
                    </a:moveTo>
                    <a:lnTo>
                      <a:pt x="1" y="2130"/>
                    </a:lnTo>
                    <a:lnTo>
                      <a:pt x="2106" y="328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19" name="Google Shape;2019;p34"/>
          <p:cNvPicPr preferRelativeResize="0"/>
          <p:nvPr/>
        </p:nvPicPr>
        <p:blipFill>
          <a:blip r:embed="rId3">
            <a:alphaModFix/>
          </a:blip>
          <a:stretch>
            <a:fillRect/>
          </a:stretch>
        </p:blipFill>
        <p:spPr>
          <a:xfrm>
            <a:off x="5718825" y="1806550"/>
            <a:ext cx="2069575" cy="206957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7"/>
                                        </p:tgtEl>
                                        <p:attrNameLst>
                                          <p:attrName>style.visibility</p:attrName>
                                        </p:attrNameLst>
                                      </p:cBhvr>
                                      <p:to>
                                        <p:strVal val="visible"/>
                                      </p:to>
                                    </p:set>
                                    <p:animEffect transition="in" filter="fade">
                                      <p:cBhvr>
                                        <p:cTn id="7" dur="1000"/>
                                        <p:tgtEl>
                                          <p:spTgt spid="19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8"/>
                                        </p:tgtEl>
                                        <p:attrNameLst>
                                          <p:attrName>style.visibility</p:attrName>
                                        </p:attrNameLst>
                                      </p:cBhvr>
                                      <p:to>
                                        <p:strVal val="visible"/>
                                      </p:to>
                                    </p:set>
                                    <p:animEffect transition="in" filter="fade">
                                      <p:cBhvr>
                                        <p:cTn id="12" dur="1000"/>
                                        <p:tgtEl>
                                          <p:spTgt spid="1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35"/>
          <p:cNvSpPr txBox="1">
            <a:spLocks noGrp="1"/>
          </p:cNvSpPr>
          <p:nvPr>
            <p:ph type="title"/>
          </p:nvPr>
        </p:nvSpPr>
        <p:spPr>
          <a:xfrm>
            <a:off x="4084675" y="1323000"/>
            <a:ext cx="4948200" cy="58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700" u="sng"/>
              <a:t>Programming languages used </a:t>
            </a:r>
            <a:r>
              <a:rPr lang="en" u="sng"/>
              <a:t> </a:t>
            </a:r>
            <a:endParaRPr u="sng"/>
          </a:p>
        </p:txBody>
      </p:sp>
      <p:sp>
        <p:nvSpPr>
          <p:cNvPr id="2025" name="Google Shape;2025;p35"/>
          <p:cNvSpPr txBox="1">
            <a:spLocks noGrp="1"/>
          </p:cNvSpPr>
          <p:nvPr>
            <p:ph type="subTitle" idx="1"/>
          </p:nvPr>
        </p:nvSpPr>
        <p:spPr>
          <a:xfrm>
            <a:off x="4084675" y="2082725"/>
            <a:ext cx="4339200" cy="1982400"/>
          </a:xfrm>
          <a:prstGeom prst="rect">
            <a:avLst/>
          </a:prstGeom>
        </p:spPr>
        <p:txBody>
          <a:bodyPr spcFirstLastPara="1" wrap="square" lIns="0" tIns="0" rIns="0" bIns="0" anchor="ctr" anchorCtr="0">
            <a:noAutofit/>
          </a:bodyPr>
          <a:lstStyle/>
          <a:p>
            <a:pPr marL="457200" lvl="0" indent="-361950" algn="l" rtl="0">
              <a:spcBef>
                <a:spcPts val="0"/>
              </a:spcBef>
              <a:spcAft>
                <a:spcPts val="0"/>
              </a:spcAft>
              <a:buSzPts val="2100"/>
              <a:buChar char="●"/>
            </a:pPr>
            <a:r>
              <a:rPr lang="en"/>
              <a:t>Python</a:t>
            </a:r>
            <a:endParaRPr/>
          </a:p>
          <a:p>
            <a:pPr marL="457200" lvl="0" indent="-361950" algn="l" rtl="0">
              <a:spcBef>
                <a:spcPts val="0"/>
              </a:spcBef>
              <a:spcAft>
                <a:spcPts val="0"/>
              </a:spcAft>
              <a:buSzPts val="2100"/>
              <a:buChar char="●"/>
            </a:pPr>
            <a:r>
              <a:rPr lang="en"/>
              <a:t>Kotlin</a:t>
            </a:r>
            <a:endParaRPr/>
          </a:p>
          <a:p>
            <a:pPr marL="457200" lvl="0" indent="-361950" algn="l" rtl="0">
              <a:spcBef>
                <a:spcPts val="0"/>
              </a:spcBef>
              <a:spcAft>
                <a:spcPts val="0"/>
              </a:spcAft>
              <a:buSzPts val="2100"/>
              <a:buChar char="●"/>
            </a:pPr>
            <a:r>
              <a:rPr lang="en"/>
              <a:t>Java</a:t>
            </a:r>
            <a:endParaRPr/>
          </a:p>
          <a:p>
            <a:pPr marL="457200" lvl="0" indent="-361950" algn="l" rtl="0">
              <a:spcBef>
                <a:spcPts val="0"/>
              </a:spcBef>
              <a:spcAft>
                <a:spcPts val="0"/>
              </a:spcAft>
              <a:buSzPts val="2100"/>
              <a:buChar char="●"/>
            </a:pPr>
            <a:r>
              <a:rPr lang="en"/>
              <a:t>Xml</a:t>
            </a:r>
            <a:endParaRPr/>
          </a:p>
          <a:p>
            <a:pPr marL="457200" lvl="0" indent="-361950" algn="l" rtl="0">
              <a:spcBef>
                <a:spcPts val="0"/>
              </a:spcBef>
              <a:spcAft>
                <a:spcPts val="0"/>
              </a:spcAft>
              <a:buSzPts val="2100"/>
              <a:buChar char="●"/>
            </a:pPr>
            <a:r>
              <a:rPr lang="en"/>
              <a:t>Tensorflow</a:t>
            </a:r>
            <a:endParaRPr/>
          </a:p>
          <a:p>
            <a:pPr marL="457200" lvl="0" indent="-361950" algn="l" rtl="0">
              <a:spcBef>
                <a:spcPts val="0"/>
              </a:spcBef>
              <a:spcAft>
                <a:spcPts val="0"/>
              </a:spcAft>
              <a:buSzPts val="2100"/>
              <a:buChar char="●"/>
            </a:pPr>
            <a:r>
              <a:rPr lang="en"/>
              <a:t>Android</a:t>
            </a:r>
            <a:endParaRPr/>
          </a:p>
          <a:p>
            <a:pPr marL="0" lvl="0" indent="0" algn="r" rtl="0">
              <a:spcBef>
                <a:spcPts val="0"/>
              </a:spcBef>
              <a:spcAft>
                <a:spcPts val="0"/>
              </a:spcAft>
              <a:buNone/>
            </a:pPr>
            <a:endParaRPr/>
          </a:p>
        </p:txBody>
      </p:sp>
      <p:pic>
        <p:nvPicPr>
          <p:cNvPr id="2026" name="Google Shape;2026;p35"/>
          <p:cNvPicPr preferRelativeResize="0"/>
          <p:nvPr/>
        </p:nvPicPr>
        <p:blipFill>
          <a:blip r:embed="rId3">
            <a:alphaModFix/>
          </a:blip>
          <a:stretch>
            <a:fillRect/>
          </a:stretch>
        </p:blipFill>
        <p:spPr>
          <a:xfrm>
            <a:off x="1507400" y="1910100"/>
            <a:ext cx="1852549" cy="1806575"/>
          </a:xfrm>
          <a:prstGeom prst="rect">
            <a:avLst/>
          </a:prstGeom>
          <a:noFill/>
          <a:ln>
            <a:noFill/>
          </a:ln>
        </p:spPr>
      </p:pic>
      <p:pic>
        <p:nvPicPr>
          <p:cNvPr id="2027" name="Google Shape;2027;p35"/>
          <p:cNvPicPr preferRelativeResize="0"/>
          <p:nvPr/>
        </p:nvPicPr>
        <p:blipFill>
          <a:blip r:embed="rId4">
            <a:alphaModFix/>
          </a:blip>
          <a:stretch>
            <a:fillRect/>
          </a:stretch>
        </p:blipFill>
        <p:spPr>
          <a:xfrm>
            <a:off x="6382100" y="3072075"/>
            <a:ext cx="2761901" cy="2071426"/>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25"/>
                                        </p:tgtEl>
                                        <p:attrNameLst>
                                          <p:attrName>style.visibility</p:attrName>
                                        </p:attrNameLst>
                                      </p:cBhvr>
                                      <p:to>
                                        <p:strVal val="visible"/>
                                      </p:to>
                                    </p:set>
                                    <p:anim calcmode="lin" valueType="num">
                                      <p:cBhvr additive="base">
                                        <p:cTn id="7" dur="1000"/>
                                        <p:tgtEl>
                                          <p:spTgt spid="20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36"/>
          <p:cNvSpPr txBox="1">
            <a:spLocks noGrp="1"/>
          </p:cNvSpPr>
          <p:nvPr>
            <p:ph type="title"/>
          </p:nvPr>
        </p:nvSpPr>
        <p:spPr>
          <a:xfrm>
            <a:off x="2806250" y="271650"/>
            <a:ext cx="4211400" cy="536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u="sng"/>
              <a:t>Opencv library</a:t>
            </a:r>
            <a:endParaRPr u="sng"/>
          </a:p>
        </p:txBody>
      </p:sp>
      <p:graphicFrame>
        <p:nvGraphicFramePr>
          <p:cNvPr id="2033" name="Google Shape;2033;p36"/>
          <p:cNvGraphicFramePr/>
          <p:nvPr/>
        </p:nvGraphicFramePr>
        <p:xfrm>
          <a:off x="838475" y="1023280"/>
          <a:ext cx="7750050" cy="3616460"/>
        </p:xfrm>
        <a:graphic>
          <a:graphicData uri="http://schemas.openxmlformats.org/drawingml/2006/table">
            <a:tbl>
              <a:tblPr>
                <a:noFill/>
                <a:tableStyleId>{9B08BD8C-F322-47C0-BDF0-5F2708EC2E29}</a:tableStyleId>
              </a:tblPr>
              <a:tblGrid>
                <a:gridCol w="3875025"/>
                <a:gridCol w="3875025"/>
              </a:tblGrid>
              <a:tr h="567275">
                <a:tc>
                  <a:txBody>
                    <a:bodyPr/>
                    <a:lstStyle/>
                    <a:p>
                      <a:pPr marL="0" lvl="0" indent="0" algn="ctr" rtl="0">
                        <a:spcBef>
                          <a:spcPts val="0"/>
                        </a:spcBef>
                        <a:spcAft>
                          <a:spcPts val="0"/>
                        </a:spcAft>
                        <a:buNone/>
                      </a:pPr>
                      <a:r>
                        <a:rPr lang="en" sz="2900" b="1">
                          <a:solidFill>
                            <a:schemeClr val="dk2"/>
                          </a:solidFill>
                          <a:latin typeface="Calibri"/>
                          <a:ea typeface="Calibri"/>
                          <a:cs typeface="Calibri"/>
                          <a:sym typeface="Calibri"/>
                        </a:rPr>
                        <a:t>What is OpenCV?</a:t>
                      </a:r>
                      <a:endParaRPr sz="2900" b="1">
                        <a:solidFill>
                          <a:schemeClr val="dk2"/>
                        </a:solidFill>
                        <a:latin typeface="Calibri"/>
                        <a:ea typeface="Calibri"/>
                        <a:cs typeface="Calibri"/>
                        <a:sym typeface="Calibri"/>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900" b="1">
                          <a:solidFill>
                            <a:schemeClr val="dk2"/>
                          </a:solidFill>
                          <a:latin typeface="Calibri"/>
                          <a:ea typeface="Calibri"/>
                          <a:cs typeface="Calibri"/>
                          <a:sym typeface="Calibri"/>
                        </a:rPr>
                        <a:t>Why OpenCV?</a:t>
                      </a:r>
                      <a:endParaRPr sz="2900" b="1">
                        <a:solidFill>
                          <a:schemeClr val="dk2"/>
                        </a:solidFill>
                        <a:latin typeface="Calibri"/>
                        <a:ea typeface="Calibri"/>
                        <a:cs typeface="Calibri"/>
                        <a:sym typeface="Calibri"/>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r>
              <a:tr h="2991650">
                <a:tc>
                  <a:txBody>
                    <a:bodyPr/>
                    <a:lstStyle/>
                    <a:p>
                      <a:pPr marL="457200" lvl="0" indent="-355600" algn="just" rtl="0">
                        <a:spcBef>
                          <a:spcPts val="0"/>
                        </a:spcBef>
                        <a:spcAft>
                          <a:spcPts val="0"/>
                        </a:spcAft>
                        <a:buClr>
                          <a:schemeClr val="dk1"/>
                        </a:buClr>
                        <a:buSzPts val="2000"/>
                        <a:buFont typeface="Roboto"/>
                        <a:buChar char="●"/>
                      </a:pPr>
                      <a:r>
                        <a:rPr lang="en" sz="1500">
                          <a:solidFill>
                            <a:schemeClr val="dk1"/>
                          </a:solidFill>
                          <a:latin typeface="Roboto"/>
                          <a:ea typeface="Roboto"/>
                          <a:cs typeface="Roboto"/>
                          <a:sym typeface="Roboto"/>
                        </a:rPr>
                        <a:t>OpenCV is an </a:t>
                      </a:r>
                      <a:r>
                        <a:rPr lang="en" sz="1500" b="1" i="1">
                          <a:solidFill>
                            <a:schemeClr val="dk1"/>
                          </a:solidFill>
                          <a:latin typeface="Roboto"/>
                          <a:ea typeface="Roboto"/>
                          <a:cs typeface="Roboto"/>
                          <a:sym typeface="Roboto"/>
                        </a:rPr>
                        <a:t>open source computer vision library</a:t>
                      </a:r>
                      <a:r>
                        <a:rPr lang="en" sz="1500">
                          <a:solidFill>
                            <a:schemeClr val="dk1"/>
                          </a:solidFill>
                          <a:latin typeface="Roboto"/>
                          <a:ea typeface="Roboto"/>
                          <a:cs typeface="Roboto"/>
                          <a:sym typeface="Roboto"/>
                        </a:rPr>
                        <a:t>, designed for computational efficiency and has a high focus on real time image processing.</a:t>
                      </a:r>
                      <a:endParaRPr sz="1500">
                        <a:solidFill>
                          <a:schemeClr val="dk1"/>
                        </a:solidFill>
                        <a:latin typeface="Roboto"/>
                        <a:ea typeface="Roboto"/>
                        <a:cs typeface="Roboto"/>
                        <a:sym typeface="Roboto"/>
                      </a:endParaRPr>
                    </a:p>
                    <a:p>
                      <a:pPr marL="457200" lvl="0" indent="-355600" algn="just" rtl="0">
                        <a:spcBef>
                          <a:spcPts val="0"/>
                        </a:spcBef>
                        <a:spcAft>
                          <a:spcPts val="0"/>
                        </a:spcAft>
                        <a:buClr>
                          <a:schemeClr val="dk1"/>
                        </a:buClr>
                        <a:buSzPts val="2000"/>
                        <a:buFont typeface="Roboto"/>
                        <a:buChar char="●"/>
                      </a:pPr>
                      <a:r>
                        <a:rPr lang="en" sz="1500">
                          <a:solidFill>
                            <a:schemeClr val="dk1"/>
                          </a:solidFill>
                          <a:latin typeface="Roboto"/>
                          <a:ea typeface="Roboto"/>
                          <a:cs typeface="Roboto"/>
                          <a:sym typeface="Roboto"/>
                        </a:rPr>
                        <a:t>It provides simple to use computer vision platform, which allows us to build the sophisticated vision application quickly. </a:t>
                      </a:r>
                      <a:endParaRPr sz="1500">
                        <a:solidFill>
                          <a:schemeClr val="dk1"/>
                        </a:solidFill>
                        <a:latin typeface="Roboto"/>
                        <a:ea typeface="Roboto"/>
                        <a:cs typeface="Roboto"/>
                        <a:sym typeface="Roboto"/>
                      </a:endParaRPr>
                    </a:p>
                    <a:p>
                      <a:pPr marL="457200" lvl="0" indent="-323850" algn="just"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Used by most of the companies such as Sony, Intel, Microsoft and Google. </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accent6"/>
                        </a:solidFill>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457200" lvl="0" indent="-323850" algn="just" rtl="0">
                        <a:spcBef>
                          <a:spcPts val="0"/>
                        </a:spcBef>
                        <a:spcAft>
                          <a:spcPts val="0"/>
                        </a:spcAft>
                        <a:buClr>
                          <a:schemeClr val="accent6"/>
                        </a:buClr>
                        <a:buSzPts val="1500"/>
                        <a:buFont typeface="Roboto"/>
                        <a:buChar char="●"/>
                      </a:pPr>
                      <a:r>
                        <a:rPr lang="en" sz="1500">
                          <a:solidFill>
                            <a:schemeClr val="accent6"/>
                          </a:solidFill>
                          <a:latin typeface="Roboto"/>
                          <a:ea typeface="Roboto"/>
                          <a:cs typeface="Roboto"/>
                          <a:sym typeface="Roboto"/>
                        </a:rPr>
                        <a:t>Execution speed is fast than Matlab.</a:t>
                      </a:r>
                      <a:endParaRPr sz="1500">
                        <a:solidFill>
                          <a:schemeClr val="accent6"/>
                        </a:solidFill>
                        <a:latin typeface="Roboto"/>
                        <a:ea typeface="Roboto"/>
                        <a:cs typeface="Roboto"/>
                        <a:sym typeface="Roboto"/>
                      </a:endParaRPr>
                    </a:p>
                    <a:p>
                      <a:pPr marL="457200" lvl="0" indent="-323850" algn="just" rtl="0">
                        <a:spcBef>
                          <a:spcPts val="0"/>
                        </a:spcBef>
                        <a:spcAft>
                          <a:spcPts val="0"/>
                        </a:spcAft>
                        <a:buClr>
                          <a:schemeClr val="accent6"/>
                        </a:buClr>
                        <a:buSzPts val="1500"/>
                        <a:buFont typeface="Roboto"/>
                        <a:buChar char="●"/>
                      </a:pPr>
                      <a:r>
                        <a:rPr lang="en" sz="1500">
                          <a:solidFill>
                            <a:schemeClr val="accent6"/>
                          </a:solidFill>
                          <a:latin typeface="Roboto"/>
                          <a:ea typeface="Roboto"/>
                          <a:cs typeface="Roboto"/>
                          <a:sym typeface="Roboto"/>
                        </a:rPr>
                        <a:t>Costumes less memory which is important for the embedded platform.</a:t>
                      </a:r>
                      <a:endParaRPr sz="1500">
                        <a:solidFill>
                          <a:schemeClr val="accent6"/>
                        </a:solidFill>
                        <a:latin typeface="Roboto"/>
                        <a:ea typeface="Roboto"/>
                        <a:cs typeface="Roboto"/>
                        <a:sym typeface="Roboto"/>
                      </a:endParaRPr>
                    </a:p>
                    <a:p>
                      <a:pPr marL="457200" lvl="0" indent="-323850" algn="just" rtl="0">
                        <a:spcBef>
                          <a:spcPts val="0"/>
                        </a:spcBef>
                        <a:spcAft>
                          <a:spcPts val="0"/>
                        </a:spcAft>
                        <a:buClr>
                          <a:schemeClr val="accent6"/>
                        </a:buClr>
                        <a:buSzPts val="1500"/>
                        <a:buFont typeface="Roboto"/>
                        <a:buChar char="●"/>
                      </a:pPr>
                      <a:r>
                        <a:rPr lang="en" sz="1500">
                          <a:solidFill>
                            <a:schemeClr val="accent6"/>
                          </a:solidFill>
                          <a:latin typeface="Roboto"/>
                          <a:ea typeface="Roboto"/>
                          <a:cs typeface="Roboto"/>
                          <a:sym typeface="Roboto"/>
                        </a:rPr>
                        <a:t>Interpretation time is less, as OpenCV is programmed using optimised C language.</a:t>
                      </a:r>
                      <a:endParaRPr sz="1500">
                        <a:solidFill>
                          <a:schemeClr val="accent6"/>
                        </a:solidFill>
                        <a:latin typeface="Roboto"/>
                        <a:ea typeface="Roboto"/>
                        <a:cs typeface="Roboto"/>
                        <a:sym typeface="Roboto"/>
                      </a:endParaRPr>
                    </a:p>
                    <a:p>
                      <a:pPr marL="457200" lvl="0" indent="-323850" algn="just" rtl="0">
                        <a:spcBef>
                          <a:spcPts val="0"/>
                        </a:spcBef>
                        <a:spcAft>
                          <a:spcPts val="0"/>
                        </a:spcAft>
                        <a:buClr>
                          <a:schemeClr val="accent6"/>
                        </a:buClr>
                        <a:buSzPts val="1500"/>
                        <a:buFont typeface="Roboto"/>
                        <a:buChar char="●"/>
                      </a:pPr>
                      <a:r>
                        <a:rPr lang="en" sz="1500">
                          <a:solidFill>
                            <a:schemeClr val="accent6"/>
                          </a:solidFill>
                          <a:latin typeface="Roboto"/>
                          <a:ea typeface="Roboto"/>
                          <a:cs typeface="Roboto"/>
                          <a:sym typeface="Roboto"/>
                        </a:rPr>
                        <a:t>Cross platform support for different operating systems. </a:t>
                      </a:r>
                      <a:endParaRPr sz="1500">
                        <a:solidFill>
                          <a:schemeClr val="accent6"/>
                        </a:solidFill>
                        <a:latin typeface="Roboto"/>
                        <a:ea typeface="Roboto"/>
                        <a:cs typeface="Roboto"/>
                        <a:sym typeface="Roboto"/>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32"/>
                                        </p:tgtEl>
                                        <p:attrNameLst>
                                          <p:attrName>style.visibility</p:attrName>
                                        </p:attrNameLst>
                                      </p:cBhvr>
                                      <p:to>
                                        <p:strVal val="visible"/>
                                      </p:to>
                                    </p:set>
                                    <p:anim calcmode="lin" valueType="num">
                                      <p:cBhvr additive="base">
                                        <p:cTn id="7" dur="1000"/>
                                        <p:tgtEl>
                                          <p:spTgt spid="2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37"/>
          <p:cNvSpPr txBox="1">
            <a:spLocks noGrp="1"/>
          </p:cNvSpPr>
          <p:nvPr>
            <p:ph type="title"/>
          </p:nvPr>
        </p:nvSpPr>
        <p:spPr>
          <a:xfrm>
            <a:off x="5116050" y="678900"/>
            <a:ext cx="3698100" cy="65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u="sng"/>
              <a:t>Haar cascade classifier</a:t>
            </a:r>
            <a:r>
              <a:rPr lang="en"/>
              <a:t> </a:t>
            </a:r>
            <a:endParaRPr/>
          </a:p>
        </p:txBody>
      </p:sp>
      <p:sp>
        <p:nvSpPr>
          <p:cNvPr id="2039" name="Google Shape;2039;p37"/>
          <p:cNvSpPr txBox="1">
            <a:spLocks noGrp="1"/>
          </p:cNvSpPr>
          <p:nvPr>
            <p:ph type="subTitle" idx="1"/>
          </p:nvPr>
        </p:nvSpPr>
        <p:spPr>
          <a:xfrm>
            <a:off x="4027350" y="1633875"/>
            <a:ext cx="4786800" cy="2945700"/>
          </a:xfrm>
          <a:prstGeom prst="rect">
            <a:avLst/>
          </a:prstGeom>
        </p:spPr>
        <p:txBody>
          <a:bodyPr spcFirstLastPara="1" wrap="square" lIns="0" tIns="0" rIns="0" bIns="0" anchor="ctr" anchorCtr="0">
            <a:noAutofit/>
          </a:bodyPr>
          <a:lstStyle/>
          <a:p>
            <a:pPr marL="457200" lvl="0" indent="-320675" algn="just" rtl="0">
              <a:spcBef>
                <a:spcPts val="0"/>
              </a:spcBef>
              <a:spcAft>
                <a:spcPts val="0"/>
              </a:spcAft>
              <a:buSzPts val="1450"/>
              <a:buChar char="●"/>
            </a:pPr>
            <a:r>
              <a:rPr lang="en" sz="1450"/>
              <a:t>A Haar Classifier is a machine learning approach for </a:t>
            </a:r>
            <a:r>
              <a:rPr lang="en" sz="1450" i="1"/>
              <a:t>visual object detection</a:t>
            </a:r>
            <a:r>
              <a:rPr lang="en" sz="1450"/>
              <a:t> originally developed by Viola and Jones. It was originally intended for</a:t>
            </a:r>
            <a:r>
              <a:rPr lang="en" sz="1450" i="1"/>
              <a:t> </a:t>
            </a:r>
            <a:r>
              <a:rPr lang="en" sz="1450" b="1" i="1"/>
              <a:t>facial recognition</a:t>
            </a:r>
            <a:r>
              <a:rPr lang="en" sz="1450"/>
              <a:t> but can be used for any object. </a:t>
            </a:r>
            <a:endParaRPr sz="1450"/>
          </a:p>
          <a:p>
            <a:pPr marL="457200" lvl="0" indent="-320675" algn="just" rtl="0">
              <a:spcBef>
                <a:spcPts val="0"/>
              </a:spcBef>
              <a:spcAft>
                <a:spcPts val="0"/>
              </a:spcAft>
              <a:buSzPts val="1450"/>
              <a:buChar char="●"/>
            </a:pPr>
            <a:r>
              <a:rPr lang="en" sz="1450"/>
              <a:t>Haar Cascade classifier has two stages- </a:t>
            </a:r>
            <a:r>
              <a:rPr lang="en" sz="1450" i="1"/>
              <a:t>training and detection of the object. </a:t>
            </a:r>
            <a:endParaRPr sz="1450" i="1"/>
          </a:p>
          <a:p>
            <a:pPr marL="457200" lvl="0" indent="-320675" algn="just" rtl="0">
              <a:spcBef>
                <a:spcPts val="0"/>
              </a:spcBef>
              <a:spcAft>
                <a:spcPts val="0"/>
              </a:spcAft>
              <a:buSzPts val="1450"/>
              <a:buChar char="●"/>
            </a:pPr>
            <a:r>
              <a:rPr lang="en" sz="1450"/>
              <a:t>The haar classifiers quickly reject regions that are highly unlikely to contain the object and the object detection can move on to further region. It does this by making use of the cascade of classifiers. </a:t>
            </a:r>
            <a:endParaRPr sz="1450"/>
          </a:p>
          <a:p>
            <a:pPr marL="457200" lvl="0" indent="-320675" algn="just" rtl="0">
              <a:spcBef>
                <a:spcPts val="0"/>
              </a:spcBef>
              <a:spcAft>
                <a:spcPts val="0"/>
              </a:spcAft>
              <a:buSzPts val="1450"/>
              <a:buChar char="●"/>
            </a:pPr>
            <a:r>
              <a:rPr lang="en" sz="1450"/>
              <a:t>The necessary applications for implementing a Haar classifier are </a:t>
            </a:r>
            <a:r>
              <a:rPr lang="en" sz="1450" i="1"/>
              <a:t>included in OpenCV</a:t>
            </a:r>
            <a:r>
              <a:rPr lang="en" sz="1450"/>
              <a:t> and they can be used to </a:t>
            </a:r>
            <a:r>
              <a:rPr lang="en" sz="1450" b="1" i="1"/>
              <a:t>train a classifier for detecting objects in an image. </a:t>
            </a:r>
            <a:endParaRPr sz="1450" b="1" i="1"/>
          </a:p>
        </p:txBody>
      </p:sp>
      <p:grpSp>
        <p:nvGrpSpPr>
          <p:cNvPr id="2040" name="Google Shape;2040;p37"/>
          <p:cNvGrpSpPr/>
          <p:nvPr/>
        </p:nvGrpSpPr>
        <p:grpSpPr>
          <a:xfrm>
            <a:off x="-308651" y="1747380"/>
            <a:ext cx="4264443" cy="2945603"/>
            <a:chOff x="-95251" y="1747380"/>
            <a:chExt cx="4264443" cy="2945603"/>
          </a:xfrm>
        </p:grpSpPr>
        <p:grpSp>
          <p:nvGrpSpPr>
            <p:cNvPr id="2041" name="Google Shape;2041;p37"/>
            <p:cNvGrpSpPr/>
            <p:nvPr/>
          </p:nvGrpSpPr>
          <p:grpSpPr>
            <a:xfrm flipH="1">
              <a:off x="1313697" y="1747380"/>
              <a:ext cx="2855495" cy="2153242"/>
              <a:chOff x="3499629" y="1503696"/>
              <a:chExt cx="1163286" cy="877163"/>
            </a:xfrm>
          </p:grpSpPr>
          <p:sp>
            <p:nvSpPr>
              <p:cNvPr id="2042" name="Google Shape;2042;p37"/>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5" name="Google Shape;2055;p37"/>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056" name="Google Shape;2056;p37"/>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60" name="Google Shape;2060;p37"/>
            <p:cNvCxnSpPr/>
            <p:nvPr/>
          </p:nvCxnSpPr>
          <p:spPr>
            <a:xfrm rot="10800000">
              <a:off x="-6607" y="2785546"/>
              <a:ext cx="1575696" cy="0"/>
            </a:xfrm>
            <a:prstGeom prst="straightConnector1">
              <a:avLst/>
            </a:prstGeom>
            <a:noFill/>
            <a:ln w="19050" cap="flat" cmpd="sng">
              <a:solidFill>
                <a:schemeClr val="dk2"/>
              </a:solidFill>
              <a:prstDash val="solid"/>
              <a:round/>
              <a:headEnd type="none" w="med" len="med"/>
              <a:tailEnd type="none" w="med" len="med"/>
            </a:ln>
          </p:spPr>
        </p:cxnSp>
        <p:cxnSp>
          <p:nvCxnSpPr>
            <p:cNvPr id="2061" name="Google Shape;2061;p37"/>
            <p:cNvCxnSpPr/>
            <p:nvPr/>
          </p:nvCxnSpPr>
          <p:spPr>
            <a:xfrm>
              <a:off x="2762023" y="3900638"/>
              <a:ext cx="0" cy="792345"/>
            </a:xfrm>
            <a:prstGeom prst="straightConnector1">
              <a:avLst/>
            </a:prstGeom>
            <a:noFill/>
            <a:ln w="19050" cap="flat" cmpd="sng">
              <a:solidFill>
                <a:schemeClr val="dk2"/>
              </a:solidFill>
              <a:prstDash val="solid"/>
              <a:round/>
              <a:headEnd type="none" w="med" len="med"/>
              <a:tailEnd type="none" w="med" len="med"/>
            </a:ln>
          </p:spPr>
        </p:cxnSp>
        <p:cxnSp>
          <p:nvCxnSpPr>
            <p:cNvPr id="2062" name="Google Shape;2062;p37"/>
            <p:cNvCxnSpPr/>
            <p:nvPr/>
          </p:nvCxnSpPr>
          <p:spPr>
            <a:xfrm rot="10800000">
              <a:off x="-95251" y="4690190"/>
              <a:ext cx="2859397" cy="0"/>
            </a:xfrm>
            <a:prstGeom prst="straightConnector1">
              <a:avLst/>
            </a:prstGeom>
            <a:noFill/>
            <a:ln w="19050" cap="flat" cmpd="sng">
              <a:solidFill>
                <a:schemeClr val="dk2"/>
              </a:solidFill>
              <a:prstDash val="solid"/>
              <a:round/>
              <a:headEnd type="none" w="med" len="med"/>
              <a:tailEnd type="none" w="med" len="med"/>
            </a:ln>
          </p:spPr>
        </p:cxnSp>
        <p:grpSp>
          <p:nvGrpSpPr>
            <p:cNvPr id="2063" name="Google Shape;2063;p37"/>
            <p:cNvGrpSpPr/>
            <p:nvPr/>
          </p:nvGrpSpPr>
          <p:grpSpPr>
            <a:xfrm>
              <a:off x="2100720" y="2297855"/>
              <a:ext cx="978660" cy="1086821"/>
              <a:chOff x="2100720" y="2028530"/>
              <a:chExt cx="978660" cy="1086821"/>
            </a:xfrm>
          </p:grpSpPr>
          <p:sp>
            <p:nvSpPr>
              <p:cNvPr id="2064" name="Google Shape;2064;p37"/>
              <p:cNvSpPr/>
              <p:nvPr/>
            </p:nvSpPr>
            <p:spPr>
              <a:xfrm flipH="1">
                <a:off x="2100720" y="2028530"/>
                <a:ext cx="978660" cy="1086821"/>
              </a:xfrm>
              <a:custGeom>
                <a:avLst/>
                <a:gdLst/>
                <a:ahLst/>
                <a:cxnLst/>
                <a:rect l="l" t="t" r="r" b="b"/>
                <a:pathLst>
                  <a:path w="14287" h="15866" fill="none" extrusionOk="0">
                    <a:moveTo>
                      <a:pt x="13033" y="12331"/>
                    </a:moveTo>
                    <a:cubicBezTo>
                      <a:pt x="13033" y="12331"/>
                      <a:pt x="13459" y="12983"/>
                      <a:pt x="12683" y="13284"/>
                    </a:cubicBezTo>
                    <a:cubicBezTo>
                      <a:pt x="12532" y="13459"/>
                      <a:pt x="12482" y="13735"/>
                      <a:pt x="12582" y="13935"/>
                    </a:cubicBezTo>
                    <a:cubicBezTo>
                      <a:pt x="12632" y="14036"/>
                      <a:pt x="12657" y="14161"/>
                      <a:pt x="12657" y="14261"/>
                    </a:cubicBezTo>
                    <a:lnTo>
                      <a:pt x="12657" y="14261"/>
                    </a:lnTo>
                    <a:cubicBezTo>
                      <a:pt x="12657" y="14637"/>
                      <a:pt x="12231" y="14863"/>
                      <a:pt x="11906" y="14687"/>
                    </a:cubicBezTo>
                    <a:lnTo>
                      <a:pt x="9700" y="13509"/>
                    </a:lnTo>
                    <a:lnTo>
                      <a:pt x="9800" y="15865"/>
                    </a:lnTo>
                    <a:lnTo>
                      <a:pt x="3535" y="15840"/>
                    </a:lnTo>
                    <a:lnTo>
                      <a:pt x="3434" y="11329"/>
                    </a:lnTo>
                    <a:cubicBezTo>
                      <a:pt x="3434" y="11329"/>
                      <a:pt x="2783" y="10677"/>
                      <a:pt x="2106" y="9950"/>
                    </a:cubicBezTo>
                    <a:cubicBezTo>
                      <a:pt x="276" y="8046"/>
                      <a:pt x="1" y="5063"/>
                      <a:pt x="1429" y="2858"/>
                    </a:cubicBezTo>
                    <a:cubicBezTo>
                      <a:pt x="2758" y="828"/>
                      <a:pt x="5790" y="1"/>
                      <a:pt x="8071" y="402"/>
                    </a:cubicBezTo>
                    <a:cubicBezTo>
                      <a:pt x="9449" y="627"/>
                      <a:pt x="10753" y="1354"/>
                      <a:pt x="11655" y="2432"/>
                    </a:cubicBezTo>
                    <a:cubicBezTo>
                      <a:pt x="12733" y="3735"/>
                      <a:pt x="12958" y="5439"/>
                      <a:pt x="12958" y="7043"/>
                    </a:cubicBezTo>
                    <a:lnTo>
                      <a:pt x="12733" y="7795"/>
                    </a:lnTo>
                    <a:lnTo>
                      <a:pt x="14287" y="10878"/>
                    </a:lnTo>
                    <a:lnTo>
                      <a:pt x="12958" y="11304"/>
                    </a:lnTo>
                    <a:cubicBezTo>
                      <a:pt x="12958" y="11304"/>
                      <a:pt x="13585" y="11805"/>
                      <a:pt x="13033" y="12331"/>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flipH="1">
                <a:off x="2414860" y="2729012"/>
                <a:ext cx="144330" cy="224954"/>
              </a:xfrm>
              <a:custGeom>
                <a:avLst/>
                <a:gdLst/>
                <a:ahLst/>
                <a:cxnLst/>
                <a:rect l="l" t="t" r="r" b="b"/>
                <a:pathLst>
                  <a:path w="2107" h="3284" fill="none" extrusionOk="0">
                    <a:moveTo>
                      <a:pt x="1" y="0"/>
                    </a:moveTo>
                    <a:lnTo>
                      <a:pt x="1" y="2130"/>
                    </a:lnTo>
                    <a:lnTo>
                      <a:pt x="2106" y="328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6" name="Google Shape;2066;p37"/>
              <p:cNvGrpSpPr/>
              <p:nvPr/>
            </p:nvGrpSpPr>
            <p:grpSpPr>
              <a:xfrm>
                <a:off x="2414845" y="2150838"/>
                <a:ext cx="454767" cy="454767"/>
                <a:chOff x="5122483" y="1943088"/>
                <a:chExt cx="454767" cy="454767"/>
              </a:xfrm>
            </p:grpSpPr>
            <p:sp>
              <p:nvSpPr>
                <p:cNvPr id="2067" name="Google Shape;2067;p37"/>
                <p:cNvSpPr/>
                <p:nvPr/>
              </p:nvSpPr>
              <p:spPr>
                <a:xfrm>
                  <a:off x="5122483" y="1943088"/>
                  <a:ext cx="454767" cy="454767"/>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5122483" y="1943088"/>
                  <a:ext cx="454767" cy="454767"/>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9525"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5219172" y="2039724"/>
                  <a:ext cx="261442" cy="261442"/>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5219172" y="2039724"/>
                  <a:ext cx="261442" cy="261442"/>
                </a:xfrm>
                <a:custGeom>
                  <a:avLst/>
                  <a:gdLst/>
                  <a:ahLst/>
                  <a:cxnLst/>
                  <a:rect l="l" t="t" r="r" b="b"/>
                  <a:pathLst>
                    <a:path w="4813" h="4813" fill="none" extrusionOk="0">
                      <a:moveTo>
                        <a:pt x="4812" y="2407"/>
                      </a:moveTo>
                      <a:cubicBezTo>
                        <a:pt x="4812" y="3735"/>
                        <a:pt x="3735" y="4813"/>
                        <a:pt x="2406" y="4813"/>
                      </a:cubicBezTo>
                      <a:cubicBezTo>
                        <a:pt x="1078" y="4813"/>
                        <a:pt x="0" y="3735"/>
                        <a:pt x="0" y="2407"/>
                      </a:cubicBezTo>
                      <a:cubicBezTo>
                        <a:pt x="0" y="1078"/>
                        <a:pt x="1078" y="1"/>
                        <a:pt x="2406" y="1"/>
                      </a:cubicBezTo>
                      <a:cubicBezTo>
                        <a:pt x="3735" y="1"/>
                        <a:pt x="4812" y="1078"/>
                        <a:pt x="4812" y="2407"/>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5261379" y="2081930"/>
                  <a:ext cx="177029" cy="177029"/>
                </a:xfrm>
                <a:custGeom>
                  <a:avLst/>
                  <a:gdLst/>
                  <a:ahLst/>
                  <a:cxnLst/>
                  <a:rect l="l" t="t" r="r" b="b"/>
                  <a:pathLst>
                    <a:path w="3259" h="3259" extrusionOk="0">
                      <a:moveTo>
                        <a:pt x="1629" y="1"/>
                      </a:moveTo>
                      <a:cubicBezTo>
                        <a:pt x="727" y="1"/>
                        <a:pt x="0" y="727"/>
                        <a:pt x="0" y="1630"/>
                      </a:cubicBezTo>
                      <a:cubicBezTo>
                        <a:pt x="0" y="2532"/>
                        <a:pt x="727" y="3259"/>
                        <a:pt x="1629" y="3259"/>
                      </a:cubicBezTo>
                      <a:cubicBezTo>
                        <a:pt x="2531" y="3259"/>
                        <a:pt x="3258" y="2532"/>
                        <a:pt x="3258" y="1630"/>
                      </a:cubicBezTo>
                      <a:cubicBezTo>
                        <a:pt x="3258" y="727"/>
                        <a:pt x="2531" y="1"/>
                        <a:pt x="16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5261379" y="2081930"/>
                  <a:ext cx="177029" cy="177029"/>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073" name="Google Shape;2073;p37"/>
          <p:cNvPicPr preferRelativeResize="0"/>
          <p:nvPr/>
        </p:nvPicPr>
        <p:blipFill>
          <a:blip r:embed="rId3">
            <a:alphaModFix/>
          </a:blip>
          <a:stretch>
            <a:fillRect/>
          </a:stretch>
        </p:blipFill>
        <p:spPr>
          <a:xfrm>
            <a:off x="184550" y="1455376"/>
            <a:ext cx="3559175" cy="286720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39"/>
                                        </p:tgtEl>
                                        <p:attrNameLst>
                                          <p:attrName>style.visibility</p:attrName>
                                        </p:attrNameLst>
                                      </p:cBhvr>
                                      <p:to>
                                        <p:strVal val="visible"/>
                                      </p:to>
                                    </p:set>
                                    <p:anim calcmode="lin" valueType="num">
                                      <p:cBhvr additive="base">
                                        <p:cTn id="7" dur="1000"/>
                                        <p:tgtEl>
                                          <p:spTgt spid="203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5461" y="1143530"/>
            <a:ext cx="3962193" cy="514200"/>
          </a:xfrm>
        </p:spPr>
        <p:txBody>
          <a:bodyPr/>
          <a:lstStyle/>
          <a:p>
            <a:r>
              <a:rPr lang="en-US" dirty="0" smtClean="0"/>
              <a:t>Please click on the video to play</a:t>
            </a:r>
            <a:endParaRPr lang="en-US" dirty="0"/>
          </a:p>
        </p:txBody>
      </p:sp>
      <p:pic>
        <p:nvPicPr>
          <p:cNvPr id="4" name="two.mp4">
            <a:hlinkClick r:id="" action="ppaction://media"/>
          </p:cNvPr>
          <p:cNvPicPr>
            <a:picLocks noRot="1" noChangeAspect="1"/>
          </p:cNvPicPr>
          <p:nvPr>
            <a:videoFile r:link="rId1"/>
          </p:nvPr>
        </p:nvPicPr>
        <p:blipFill>
          <a:blip r:embed="rId3"/>
          <a:stretch>
            <a:fillRect/>
          </a:stretch>
        </p:blipFill>
        <p:spPr>
          <a:xfrm>
            <a:off x="273269" y="136634"/>
            <a:ext cx="3048000" cy="4834759"/>
          </a:xfrm>
          <a:prstGeom prst="rect">
            <a:avLst/>
          </a:prstGeom>
        </p:spPr>
      </p:pic>
      <p:sp>
        <p:nvSpPr>
          <p:cNvPr id="6" name="Rectangle 5"/>
          <p:cNvSpPr/>
          <p:nvPr/>
        </p:nvSpPr>
        <p:spPr>
          <a:xfrm>
            <a:off x="4078015" y="3174606"/>
            <a:ext cx="4286256" cy="646331"/>
          </a:xfrm>
          <a:prstGeom prst="rect">
            <a:avLst/>
          </a:prstGeom>
        </p:spPr>
        <p:txBody>
          <a:bodyPr wrap="square">
            <a:spAutoFit/>
          </a:bodyPr>
          <a:lstStyle/>
          <a:p>
            <a:r>
              <a:rPr lang="en-US" sz="1800" dirty="0" smtClean="0">
                <a:solidFill>
                  <a:schemeClr val="tx1"/>
                </a:solidFill>
              </a:rPr>
              <a:t>Module 2: Real-Time Face Drowsy condition Detection</a:t>
            </a:r>
            <a:endParaRPr lang="en-US" sz="1800" dirty="0">
              <a:solidFill>
                <a:schemeClr val="tx1"/>
              </a:solidFill>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39"/>
          <p:cNvSpPr txBox="1">
            <a:spLocks noGrp="1"/>
          </p:cNvSpPr>
          <p:nvPr>
            <p:ph type="title"/>
          </p:nvPr>
        </p:nvSpPr>
        <p:spPr>
          <a:xfrm>
            <a:off x="5281575" y="1229625"/>
            <a:ext cx="3578700" cy="50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u="sng"/>
              <a:t>Darkness detection and recognition</a:t>
            </a:r>
            <a:endParaRPr u="sng"/>
          </a:p>
        </p:txBody>
      </p:sp>
      <p:sp>
        <p:nvSpPr>
          <p:cNvPr id="2086" name="Google Shape;2086;p39"/>
          <p:cNvSpPr txBox="1">
            <a:spLocks noGrp="1"/>
          </p:cNvSpPr>
          <p:nvPr>
            <p:ph type="subTitle" idx="1"/>
          </p:nvPr>
        </p:nvSpPr>
        <p:spPr>
          <a:xfrm>
            <a:off x="4832775" y="2388775"/>
            <a:ext cx="4027500" cy="2271300"/>
          </a:xfrm>
          <a:prstGeom prst="rect">
            <a:avLst/>
          </a:prstGeom>
        </p:spPr>
        <p:txBody>
          <a:bodyPr spcFirstLastPara="1" wrap="square" lIns="0" tIns="0" rIns="0" bIns="0" anchor="ctr" anchorCtr="0">
            <a:noAutofit/>
          </a:bodyPr>
          <a:lstStyle/>
          <a:p>
            <a:pPr marL="457200" lvl="0" indent="0" algn="just" rtl="0">
              <a:spcBef>
                <a:spcPts val="0"/>
              </a:spcBef>
              <a:spcAft>
                <a:spcPts val="0"/>
              </a:spcAft>
              <a:buNone/>
            </a:pPr>
            <a:r>
              <a:rPr lang="en" sz="1500" b="1"/>
              <a:t>Algorithms used:</a:t>
            </a:r>
            <a:r>
              <a:rPr lang="en" sz="1500"/>
              <a:t> </a:t>
            </a:r>
            <a:r>
              <a:rPr lang="en" sz="1500" i="1">
                <a:solidFill>
                  <a:srgbClr val="FFFFFF"/>
                </a:solidFill>
              </a:rPr>
              <a:t>Architectures of ML and Deep Learning</a:t>
            </a:r>
            <a:r>
              <a:rPr lang="en" sz="1500">
                <a:solidFill>
                  <a:srgbClr val="FFFFFF"/>
                </a:solidFill>
              </a:rPr>
              <a:t>: EAR and EYE Aspect ratios were calculated, Transrect functions were used, mapping from Bitmap to YUV coherence and finally bounding box were calculated. Alarm detection was enabled. Subparts of each app consists of both recognition as well as detection, thus making the apk coherent (16% luminance achieved).</a:t>
            </a:r>
            <a:endParaRPr sz="1500">
              <a:solidFill>
                <a:srgbClr val="FFFFFF"/>
              </a:solidFill>
            </a:endParaRPr>
          </a:p>
          <a:p>
            <a:pPr marL="457200" lvl="0" indent="0" algn="l" rtl="0">
              <a:spcBef>
                <a:spcPts val="0"/>
              </a:spcBef>
              <a:spcAft>
                <a:spcPts val="0"/>
              </a:spcAft>
              <a:buNone/>
            </a:pPr>
            <a:endParaRPr/>
          </a:p>
        </p:txBody>
      </p:sp>
      <p:pic>
        <p:nvPicPr>
          <p:cNvPr id="2087" name="Google Shape;2087;p39"/>
          <p:cNvPicPr preferRelativeResize="0"/>
          <p:nvPr/>
        </p:nvPicPr>
        <p:blipFill>
          <a:blip r:embed="rId3">
            <a:alphaModFix/>
          </a:blip>
          <a:stretch>
            <a:fillRect/>
          </a:stretch>
        </p:blipFill>
        <p:spPr>
          <a:xfrm>
            <a:off x="152400" y="402725"/>
            <a:ext cx="4330200" cy="2180100"/>
          </a:xfrm>
          <a:prstGeom prst="rect">
            <a:avLst/>
          </a:prstGeom>
          <a:noFill/>
          <a:ln>
            <a:noFill/>
          </a:ln>
        </p:spPr>
      </p:pic>
      <p:pic>
        <p:nvPicPr>
          <p:cNvPr id="2088" name="Google Shape;2088;p39"/>
          <p:cNvPicPr preferRelativeResize="0"/>
          <p:nvPr/>
        </p:nvPicPr>
        <p:blipFill>
          <a:blip r:embed="rId4">
            <a:alphaModFix/>
          </a:blip>
          <a:stretch>
            <a:fillRect/>
          </a:stretch>
        </p:blipFill>
        <p:spPr>
          <a:xfrm>
            <a:off x="152400" y="2811000"/>
            <a:ext cx="4330198" cy="2180099"/>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88"/>
                                        </p:tgtEl>
                                        <p:attrNameLst>
                                          <p:attrName>style.visibility</p:attrName>
                                        </p:attrNameLst>
                                      </p:cBhvr>
                                      <p:to>
                                        <p:strVal val="visible"/>
                                      </p:to>
                                    </p:set>
                                    <p:anim calcmode="lin" valueType="num">
                                      <p:cBhvr additive="base">
                                        <p:cTn id="7" dur="1000"/>
                                        <p:tgtEl>
                                          <p:spTgt spid="208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087"/>
                                        </p:tgtEl>
                                        <p:attrNameLst>
                                          <p:attrName>style.visibility</p:attrName>
                                        </p:attrNameLst>
                                      </p:cBhvr>
                                      <p:to>
                                        <p:strVal val="visible"/>
                                      </p:to>
                                    </p:set>
                                    <p:anim calcmode="lin" valueType="num">
                                      <p:cBhvr additive="base">
                                        <p:cTn id="12" dur="1000"/>
                                        <p:tgtEl>
                                          <p:spTgt spid="208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5"/>
                                        </p:tgtEl>
                                        <p:attrNameLst>
                                          <p:attrName>style.visibility</p:attrName>
                                        </p:attrNameLst>
                                      </p:cBhvr>
                                      <p:to>
                                        <p:strVal val="visible"/>
                                      </p:to>
                                    </p:set>
                                    <p:animEffect transition="in" filter="fade">
                                      <p:cBhvr>
                                        <p:cTn id="17" dur="1000"/>
                                        <p:tgtEl>
                                          <p:spTgt spid="208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2086"/>
                                        </p:tgtEl>
                                        <p:attrNameLst>
                                          <p:attrName>style.visibility</p:attrName>
                                        </p:attrNameLst>
                                      </p:cBhvr>
                                      <p:to>
                                        <p:strVal val="visible"/>
                                      </p:to>
                                    </p:set>
                                    <p:anim calcmode="lin" valueType="num">
                                      <p:cBhvr additive="base">
                                        <p:cTn id="22" dur="1000"/>
                                        <p:tgtEl>
                                          <p:spTgt spid="208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3" name="Google Shape;2093;p40"/>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u="sng"/>
              <a:t>ANDROID SDK STUDIO</a:t>
            </a:r>
            <a:endParaRPr u="sng"/>
          </a:p>
        </p:txBody>
      </p:sp>
      <p:sp>
        <p:nvSpPr>
          <p:cNvPr id="2094" name="Google Shape;2094;p40"/>
          <p:cNvSpPr txBox="1">
            <a:spLocks noGrp="1"/>
          </p:cNvSpPr>
          <p:nvPr>
            <p:ph type="subTitle" idx="1"/>
          </p:nvPr>
        </p:nvSpPr>
        <p:spPr>
          <a:xfrm>
            <a:off x="4222975" y="2278375"/>
            <a:ext cx="4200900" cy="22905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Android supports a wide variety of machine learning tools and methods: </a:t>
            </a:r>
            <a:r>
              <a:rPr lang="en" b="1" i="1"/>
              <a:t>The ML design guides</a:t>
            </a:r>
            <a:r>
              <a:rPr lang="en"/>
              <a:t>, Google's turnkey machine learning SDK ML Kit, TF Hub for finding pre-built cutting edge models, </a:t>
            </a:r>
            <a:r>
              <a:rPr lang="en" b="1" i="1"/>
              <a:t>TF Lite Model Maker</a:t>
            </a:r>
            <a:r>
              <a:rPr lang="en" b="1"/>
              <a:t> </a:t>
            </a:r>
            <a:r>
              <a:rPr lang="en"/>
              <a:t>to train an existing model with your own data, and ML Kit custom models and Android Studio for integrating these models into an app.</a:t>
            </a:r>
            <a:r>
              <a:rPr lang="en" sz="1300"/>
              <a:t> </a:t>
            </a:r>
            <a:endParaRPr sz="1300"/>
          </a:p>
        </p:txBody>
      </p:sp>
      <p:pic>
        <p:nvPicPr>
          <p:cNvPr id="2095" name="Google Shape;2095;p40"/>
          <p:cNvPicPr preferRelativeResize="0"/>
          <p:nvPr/>
        </p:nvPicPr>
        <p:blipFill>
          <a:blip r:embed="rId3">
            <a:alphaModFix/>
          </a:blip>
          <a:stretch>
            <a:fillRect/>
          </a:stretch>
        </p:blipFill>
        <p:spPr>
          <a:xfrm>
            <a:off x="1517750" y="1886250"/>
            <a:ext cx="1786775" cy="178677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3"/>
                                        </p:tgtEl>
                                        <p:attrNameLst>
                                          <p:attrName>style.visibility</p:attrName>
                                        </p:attrNameLst>
                                      </p:cBhvr>
                                      <p:to>
                                        <p:strVal val="visible"/>
                                      </p:to>
                                    </p:set>
                                    <p:animEffect transition="in" filter="fade">
                                      <p:cBhvr>
                                        <p:cTn id="7" dur="1000"/>
                                        <p:tgtEl>
                                          <p:spTgt spid="2093"/>
                                        </p:tgtEl>
                                      </p:cBhvr>
                                    </p:animEffect>
                                  </p:childTnLst>
                                </p:cTn>
                              </p:par>
                              <p:par>
                                <p:cTn id="8" presetID="2" presetClass="entr" presetSubtype="8" fill="hold" nodeType="withEffect">
                                  <p:stCondLst>
                                    <p:cond delay="0"/>
                                  </p:stCondLst>
                                  <p:childTnLst>
                                    <p:set>
                                      <p:cBhvr>
                                        <p:cTn id="9" dur="1" fill="hold">
                                          <p:stCondLst>
                                            <p:cond delay="0"/>
                                          </p:stCondLst>
                                        </p:cTn>
                                        <p:tgtEl>
                                          <p:spTgt spid="2094"/>
                                        </p:tgtEl>
                                        <p:attrNameLst>
                                          <p:attrName>style.visibility</p:attrName>
                                        </p:attrNameLst>
                                      </p:cBhvr>
                                      <p:to>
                                        <p:strVal val="visible"/>
                                      </p:to>
                                    </p:set>
                                    <p:anim calcmode="lin" valueType="num">
                                      <p:cBhvr additive="base">
                                        <p:cTn id="10" dur="1500"/>
                                        <p:tgtEl>
                                          <p:spTgt spid="20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3"/>
          <p:cNvSpPr txBox="1">
            <a:spLocks noGrp="1"/>
          </p:cNvSpPr>
          <p:nvPr>
            <p:ph type="ctrTitle"/>
          </p:nvPr>
        </p:nvSpPr>
        <p:spPr>
          <a:xfrm>
            <a:off x="1009200" y="658600"/>
            <a:ext cx="74148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u="sng">
                <a:solidFill>
                  <a:schemeClr val="dk2"/>
                </a:solidFill>
              </a:rPr>
              <a:t>Acknowledgements</a:t>
            </a:r>
            <a:endParaRPr sz="5400" u="sng">
              <a:solidFill>
                <a:schemeClr val="dk2"/>
              </a:solidFill>
            </a:endParaRPr>
          </a:p>
        </p:txBody>
      </p:sp>
      <p:sp>
        <p:nvSpPr>
          <p:cNvPr id="1877" name="Google Shape;1877;p23"/>
          <p:cNvSpPr txBox="1">
            <a:spLocks noGrp="1"/>
          </p:cNvSpPr>
          <p:nvPr>
            <p:ph type="subTitle" idx="1"/>
          </p:nvPr>
        </p:nvSpPr>
        <p:spPr>
          <a:xfrm>
            <a:off x="1009200" y="2278325"/>
            <a:ext cx="7275600" cy="1749000"/>
          </a:xfrm>
          <a:prstGeom prst="rect">
            <a:avLst/>
          </a:prstGeom>
        </p:spPr>
        <p:txBody>
          <a:bodyPr spcFirstLastPara="1" wrap="square" lIns="0" tIns="0" rIns="0" bIns="0" anchor="ctr" anchorCtr="0">
            <a:noAutofit/>
          </a:bodyPr>
          <a:lstStyle/>
          <a:p>
            <a:pPr marL="0" lvl="0" indent="0" algn="just" rtl="0">
              <a:lnSpc>
                <a:spcPct val="115000"/>
              </a:lnSpc>
              <a:spcBef>
                <a:spcPts val="0"/>
              </a:spcBef>
              <a:spcAft>
                <a:spcPts val="0"/>
              </a:spcAft>
              <a:buNone/>
            </a:pPr>
            <a:endParaRPr sz="1800">
              <a:solidFill>
                <a:schemeClr val="dk1"/>
              </a:solidFill>
            </a:endParaRPr>
          </a:p>
          <a:p>
            <a:pPr marL="0" lvl="0" indent="0" algn="just" rtl="0">
              <a:lnSpc>
                <a:spcPct val="115000"/>
              </a:lnSpc>
              <a:spcBef>
                <a:spcPts val="1800"/>
              </a:spcBef>
              <a:spcAft>
                <a:spcPts val="0"/>
              </a:spcAft>
              <a:buNone/>
            </a:pPr>
            <a:r>
              <a:rPr lang="en" sz="1700">
                <a:solidFill>
                  <a:schemeClr val="dk1"/>
                </a:solidFill>
              </a:rPr>
              <a:t>We have taken a lot of effort into this project. However, completing this project would not have been possible without the support and guidance of a lot of individuals. We would like to extend our sincere thanks to all of them. </a:t>
            </a:r>
            <a:endParaRPr sz="1700">
              <a:solidFill>
                <a:schemeClr val="dk1"/>
              </a:solidFill>
            </a:endParaRPr>
          </a:p>
          <a:p>
            <a:pPr marL="0" lvl="0" indent="0" algn="just" rtl="0">
              <a:lnSpc>
                <a:spcPct val="115000"/>
              </a:lnSpc>
              <a:spcBef>
                <a:spcPts val="1800"/>
              </a:spcBef>
              <a:spcAft>
                <a:spcPts val="0"/>
              </a:spcAft>
              <a:buNone/>
            </a:pPr>
            <a:r>
              <a:rPr lang="en" sz="1700">
                <a:solidFill>
                  <a:schemeClr val="dk1"/>
                </a:solidFill>
              </a:rPr>
              <a:t>We are highly indebted to our mentors, </a:t>
            </a:r>
            <a:r>
              <a:rPr lang="en" sz="1700" b="1" i="1">
                <a:solidFill>
                  <a:schemeClr val="dk1"/>
                </a:solidFill>
              </a:rPr>
              <a:t>Vedant, Rucha,</a:t>
            </a:r>
            <a:r>
              <a:rPr lang="en" sz="1700">
                <a:solidFill>
                  <a:schemeClr val="dk1"/>
                </a:solidFill>
              </a:rPr>
              <a:t> and </a:t>
            </a:r>
            <a:r>
              <a:rPr lang="en" sz="1700" b="1" i="1">
                <a:solidFill>
                  <a:schemeClr val="dk1"/>
                </a:solidFill>
              </a:rPr>
              <a:t>Harsh</a:t>
            </a:r>
            <a:r>
              <a:rPr lang="en" sz="1700">
                <a:solidFill>
                  <a:schemeClr val="dk1"/>
                </a:solidFill>
              </a:rPr>
              <a:t> for their guidance and supervision. We would like to thank them for providing necessary information and resources for this project.</a:t>
            </a:r>
            <a:endParaRPr sz="1700">
              <a:solidFill>
                <a:schemeClr val="dk1"/>
              </a:solidFill>
            </a:endParaRPr>
          </a:p>
          <a:p>
            <a:pPr marL="0" lvl="0" indent="0" algn="just" rtl="0">
              <a:lnSpc>
                <a:spcPct val="115000"/>
              </a:lnSpc>
              <a:spcBef>
                <a:spcPts val="1800"/>
              </a:spcBef>
              <a:spcAft>
                <a:spcPts val="0"/>
              </a:spcAft>
              <a:buNone/>
            </a:pPr>
            <a:endParaRPr sz="1800">
              <a:solidFill>
                <a:schemeClr val="dk1"/>
              </a:solidFill>
            </a:endParaRPr>
          </a:p>
          <a:p>
            <a:pPr marL="0" lvl="0" indent="0" algn="just" rtl="0">
              <a:spcBef>
                <a:spcPts val="1800"/>
              </a:spcBef>
              <a:spcAft>
                <a:spcPts val="0"/>
              </a:spcAft>
              <a:buNone/>
            </a:pPr>
            <a:endParaRPr sz="600"/>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77"/>
                                        </p:tgtEl>
                                        <p:attrNameLst>
                                          <p:attrName>style.visibility</p:attrName>
                                        </p:attrNameLst>
                                      </p:cBhvr>
                                      <p:to>
                                        <p:strVal val="visible"/>
                                      </p:to>
                                    </p:set>
                                    <p:anim calcmode="lin" valueType="num">
                                      <p:cBhvr additive="base">
                                        <p:cTn id="7" dur="1000"/>
                                        <p:tgtEl>
                                          <p:spTgt spid="18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41"/>
          <p:cNvSpPr txBox="1">
            <a:spLocks noGrp="1"/>
          </p:cNvSpPr>
          <p:nvPr>
            <p:ph type="title"/>
          </p:nvPr>
        </p:nvSpPr>
        <p:spPr>
          <a:xfrm>
            <a:off x="720000" y="1174900"/>
            <a:ext cx="3509700" cy="633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u="sng"/>
              <a:t>Android deep Learning framework</a:t>
            </a:r>
            <a:endParaRPr u="sng"/>
          </a:p>
        </p:txBody>
      </p:sp>
      <p:sp>
        <p:nvSpPr>
          <p:cNvPr id="2101" name="Google Shape;2101;p41"/>
          <p:cNvSpPr txBox="1">
            <a:spLocks noGrp="1"/>
          </p:cNvSpPr>
          <p:nvPr>
            <p:ph type="subTitle" idx="1"/>
          </p:nvPr>
        </p:nvSpPr>
        <p:spPr>
          <a:xfrm>
            <a:off x="720000" y="2225325"/>
            <a:ext cx="3364800" cy="13896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b="1"/>
              <a:t>Libraries Used</a:t>
            </a:r>
            <a:r>
              <a:rPr lang="en"/>
              <a:t>: dlib, library, opencv, ML kIt, Firebase, Lazy library module</a:t>
            </a:r>
            <a:endParaRPr/>
          </a:p>
          <a:p>
            <a:pPr marL="0" lvl="0" indent="0" algn="just" rtl="0">
              <a:spcBef>
                <a:spcPts val="0"/>
              </a:spcBef>
              <a:spcAft>
                <a:spcPts val="0"/>
              </a:spcAft>
              <a:buNone/>
            </a:pPr>
            <a:r>
              <a:rPr lang="en"/>
              <a:t>Multiple Manifests merged into one to produce the resulting apk.</a:t>
            </a:r>
            <a:endParaRPr/>
          </a:p>
        </p:txBody>
      </p:sp>
      <p:pic>
        <p:nvPicPr>
          <p:cNvPr id="2102" name="Google Shape;2102;p41"/>
          <p:cNvPicPr preferRelativeResize="0"/>
          <p:nvPr/>
        </p:nvPicPr>
        <p:blipFill>
          <a:blip r:embed="rId3">
            <a:alphaModFix/>
          </a:blip>
          <a:stretch>
            <a:fillRect/>
          </a:stretch>
        </p:blipFill>
        <p:spPr>
          <a:xfrm>
            <a:off x="1555900" y="3665700"/>
            <a:ext cx="1693000" cy="804175"/>
          </a:xfrm>
          <a:prstGeom prst="rect">
            <a:avLst/>
          </a:prstGeom>
          <a:noFill/>
          <a:ln>
            <a:noFill/>
          </a:ln>
        </p:spPr>
      </p:pic>
      <p:pic>
        <p:nvPicPr>
          <p:cNvPr id="2103" name="Google Shape;2103;p41"/>
          <p:cNvPicPr preferRelativeResize="0"/>
          <p:nvPr/>
        </p:nvPicPr>
        <p:blipFill>
          <a:blip r:embed="rId4">
            <a:alphaModFix/>
          </a:blip>
          <a:stretch>
            <a:fillRect/>
          </a:stretch>
        </p:blipFill>
        <p:spPr>
          <a:xfrm>
            <a:off x="4405100" y="301725"/>
            <a:ext cx="4423350" cy="2379351"/>
          </a:xfrm>
          <a:prstGeom prst="rect">
            <a:avLst/>
          </a:prstGeom>
          <a:noFill/>
          <a:ln>
            <a:noFill/>
          </a:ln>
        </p:spPr>
      </p:pic>
      <p:pic>
        <p:nvPicPr>
          <p:cNvPr id="2104" name="Google Shape;2104;p41"/>
          <p:cNvPicPr preferRelativeResize="0"/>
          <p:nvPr/>
        </p:nvPicPr>
        <p:blipFill>
          <a:blip r:embed="rId5">
            <a:alphaModFix/>
          </a:blip>
          <a:stretch>
            <a:fillRect/>
          </a:stretch>
        </p:blipFill>
        <p:spPr>
          <a:xfrm>
            <a:off x="4405100" y="2807650"/>
            <a:ext cx="4423350" cy="216045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0"/>
                                        </p:tgtEl>
                                        <p:attrNameLst>
                                          <p:attrName>style.visibility</p:attrName>
                                        </p:attrNameLst>
                                      </p:cBhvr>
                                      <p:to>
                                        <p:strVal val="visible"/>
                                      </p:to>
                                    </p:set>
                                    <p:animEffect transition="in" filter="fade">
                                      <p:cBhvr>
                                        <p:cTn id="7" dur="1000"/>
                                        <p:tgtEl>
                                          <p:spTgt spid="2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1"/>
                                        </p:tgtEl>
                                        <p:attrNameLst>
                                          <p:attrName>style.visibility</p:attrName>
                                        </p:attrNameLst>
                                      </p:cBhvr>
                                      <p:to>
                                        <p:strVal val="visible"/>
                                      </p:to>
                                    </p:set>
                                    <p:animEffect transition="in" filter="fade">
                                      <p:cBhvr>
                                        <p:cTn id="12" dur="1000"/>
                                        <p:tgtEl>
                                          <p:spTgt spid="2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02"/>
                                        </p:tgtEl>
                                        <p:attrNameLst>
                                          <p:attrName>style.visibility</p:attrName>
                                        </p:attrNameLst>
                                      </p:cBhvr>
                                      <p:to>
                                        <p:strVal val="visible"/>
                                      </p:to>
                                    </p:set>
                                    <p:animEffect transition="in" filter="fade">
                                      <p:cBhvr>
                                        <p:cTn id="17" dur="1000"/>
                                        <p:tgtEl>
                                          <p:spTgt spid="2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8"/>
        <p:cNvGrpSpPr/>
        <p:nvPr/>
      </p:nvGrpSpPr>
      <p:grpSpPr>
        <a:xfrm>
          <a:off x="0" y="0"/>
          <a:ext cx="0" cy="0"/>
          <a:chOff x="0" y="0"/>
          <a:chExt cx="0" cy="0"/>
        </a:xfrm>
      </p:grpSpPr>
      <p:sp>
        <p:nvSpPr>
          <p:cNvPr id="2109" name="Google Shape;2109;p42"/>
          <p:cNvSpPr txBox="1">
            <a:spLocks noGrp="1"/>
          </p:cNvSpPr>
          <p:nvPr>
            <p:ph type="title"/>
          </p:nvPr>
        </p:nvSpPr>
        <p:spPr>
          <a:xfrm>
            <a:off x="720000" y="1176950"/>
            <a:ext cx="3078600" cy="63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u="sng"/>
              <a:t>Server-client relationship app</a:t>
            </a:r>
            <a:endParaRPr u="sng"/>
          </a:p>
        </p:txBody>
      </p:sp>
      <p:sp>
        <p:nvSpPr>
          <p:cNvPr id="2110" name="Google Shape;2110;p42"/>
          <p:cNvSpPr txBox="1">
            <a:spLocks noGrp="1"/>
          </p:cNvSpPr>
          <p:nvPr>
            <p:ph type="subTitle" idx="1"/>
          </p:nvPr>
        </p:nvSpPr>
        <p:spPr>
          <a:xfrm>
            <a:off x="372150" y="1978325"/>
            <a:ext cx="3494100" cy="2394300"/>
          </a:xfrm>
          <a:prstGeom prst="rect">
            <a:avLst/>
          </a:prstGeom>
        </p:spPr>
        <p:txBody>
          <a:bodyPr spcFirstLastPara="1" wrap="square" lIns="0" tIns="0" rIns="0" bIns="0" anchor="ctr" anchorCtr="0">
            <a:noAutofit/>
          </a:bodyPr>
          <a:lstStyle/>
          <a:p>
            <a:pPr marL="457200" lvl="0" indent="-355600" algn="just" rtl="0">
              <a:spcBef>
                <a:spcPts val="0"/>
              </a:spcBef>
              <a:spcAft>
                <a:spcPts val="0"/>
              </a:spcAft>
              <a:buSzPts val="2000"/>
              <a:buChar char="●"/>
            </a:pPr>
            <a:r>
              <a:rPr lang="en" sz="1500" i="1"/>
              <a:t>Native server interface:</a:t>
            </a:r>
            <a:r>
              <a:rPr lang="en" sz="1500"/>
              <a:t> Records driver drowsiness in dark and light.</a:t>
            </a:r>
            <a:endParaRPr sz="1500"/>
          </a:p>
          <a:p>
            <a:pPr marL="457200" lvl="0" indent="-323850" algn="just" rtl="0">
              <a:spcBef>
                <a:spcPts val="0"/>
              </a:spcBef>
              <a:spcAft>
                <a:spcPts val="0"/>
              </a:spcAft>
              <a:buSzPts val="1500"/>
              <a:buChar char="●"/>
            </a:pPr>
            <a:r>
              <a:rPr lang="en" sz="1500" i="1"/>
              <a:t>Client side app: </a:t>
            </a:r>
            <a:r>
              <a:rPr lang="en" sz="1500"/>
              <a:t>Face recorded, face identified and captured.</a:t>
            </a:r>
            <a:endParaRPr sz="1500"/>
          </a:p>
          <a:p>
            <a:pPr marL="457200" lvl="0" indent="-323850" algn="just" rtl="0">
              <a:spcBef>
                <a:spcPts val="0"/>
              </a:spcBef>
              <a:spcAft>
                <a:spcPts val="0"/>
              </a:spcAft>
              <a:buSzPts val="1500"/>
              <a:buChar char="●"/>
            </a:pPr>
            <a:r>
              <a:rPr lang="en" sz="1500"/>
              <a:t>Smaller module for generalization of any IoT system or normal transmitter-receiver app easily mainframes with car trackers.</a:t>
            </a:r>
            <a:endParaRPr sz="1500"/>
          </a:p>
        </p:txBody>
      </p:sp>
      <p:sp>
        <p:nvSpPr>
          <p:cNvPr id="2111" name="Google Shape;2111;p42"/>
          <p:cNvSpPr txBox="1"/>
          <p:nvPr/>
        </p:nvSpPr>
        <p:spPr>
          <a:xfrm rot="10800000" flipH="1">
            <a:off x="720000" y="3646375"/>
            <a:ext cx="2858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rgbClr val="FFFFFF"/>
              </a:solidFill>
              <a:latin typeface="Roboto"/>
              <a:ea typeface="Roboto"/>
              <a:cs typeface="Roboto"/>
              <a:sym typeface="Roboto"/>
            </a:endParaRPr>
          </a:p>
        </p:txBody>
      </p:sp>
      <p:pic>
        <p:nvPicPr>
          <p:cNvPr id="2112" name="Google Shape;2112;p42"/>
          <p:cNvPicPr preferRelativeResize="0"/>
          <p:nvPr/>
        </p:nvPicPr>
        <p:blipFill>
          <a:blip r:embed="rId3">
            <a:alphaModFix/>
          </a:blip>
          <a:stretch>
            <a:fillRect/>
          </a:stretch>
        </p:blipFill>
        <p:spPr>
          <a:xfrm>
            <a:off x="4130900" y="2687700"/>
            <a:ext cx="4959975" cy="2455800"/>
          </a:xfrm>
          <a:prstGeom prst="rect">
            <a:avLst/>
          </a:prstGeom>
          <a:noFill/>
          <a:ln>
            <a:noFill/>
          </a:ln>
        </p:spPr>
      </p:pic>
      <p:pic>
        <p:nvPicPr>
          <p:cNvPr id="2113" name="Google Shape;2113;p42"/>
          <p:cNvPicPr preferRelativeResize="0"/>
          <p:nvPr/>
        </p:nvPicPr>
        <p:blipFill>
          <a:blip r:embed="rId4">
            <a:alphaModFix/>
          </a:blip>
          <a:stretch>
            <a:fillRect/>
          </a:stretch>
        </p:blipFill>
        <p:spPr>
          <a:xfrm>
            <a:off x="4130900" y="0"/>
            <a:ext cx="5013100" cy="2503601"/>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9"/>
                                        </p:tgtEl>
                                        <p:attrNameLst>
                                          <p:attrName>style.visibility</p:attrName>
                                        </p:attrNameLst>
                                      </p:cBhvr>
                                      <p:to>
                                        <p:strVal val="visible"/>
                                      </p:to>
                                    </p:set>
                                    <p:animEffect transition="in" filter="fade">
                                      <p:cBhvr>
                                        <p:cTn id="7" dur="1000"/>
                                        <p:tgtEl>
                                          <p:spTgt spid="2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0"/>
                                        </p:tgtEl>
                                        <p:attrNameLst>
                                          <p:attrName>style.visibility</p:attrName>
                                        </p:attrNameLst>
                                      </p:cBhvr>
                                      <p:to>
                                        <p:strVal val="visible"/>
                                      </p:to>
                                    </p:set>
                                    <p:animEffect transition="in" filter="fade">
                                      <p:cBhvr>
                                        <p:cTn id="12" dur="1000"/>
                                        <p:tgtEl>
                                          <p:spTgt spid="2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43"/>
          <p:cNvSpPr txBox="1">
            <a:spLocks noGrp="1"/>
          </p:cNvSpPr>
          <p:nvPr>
            <p:ph type="title"/>
          </p:nvPr>
        </p:nvSpPr>
        <p:spPr>
          <a:xfrm>
            <a:off x="177225" y="85875"/>
            <a:ext cx="4517400" cy="63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u="sng"/>
              <a:t>Opencv vs Server-Client App</a:t>
            </a:r>
            <a:endParaRPr u="sng"/>
          </a:p>
        </p:txBody>
      </p:sp>
      <p:pic>
        <p:nvPicPr>
          <p:cNvPr id="2119" name="Google Shape;2119;p43"/>
          <p:cNvPicPr preferRelativeResize="0"/>
          <p:nvPr/>
        </p:nvPicPr>
        <p:blipFill>
          <a:blip r:embed="rId3">
            <a:alphaModFix/>
          </a:blip>
          <a:stretch>
            <a:fillRect/>
          </a:stretch>
        </p:blipFill>
        <p:spPr>
          <a:xfrm>
            <a:off x="3658950" y="1610950"/>
            <a:ext cx="5576824" cy="3650325"/>
          </a:xfrm>
          <a:prstGeom prst="rect">
            <a:avLst/>
          </a:prstGeom>
          <a:noFill/>
          <a:ln>
            <a:noFill/>
          </a:ln>
        </p:spPr>
      </p:pic>
      <p:pic>
        <p:nvPicPr>
          <p:cNvPr id="2120" name="Google Shape;2120;p43"/>
          <p:cNvPicPr preferRelativeResize="0"/>
          <p:nvPr/>
        </p:nvPicPr>
        <p:blipFill>
          <a:blip r:embed="rId4">
            <a:alphaModFix/>
          </a:blip>
          <a:stretch>
            <a:fillRect/>
          </a:stretch>
        </p:blipFill>
        <p:spPr>
          <a:xfrm>
            <a:off x="0" y="718875"/>
            <a:ext cx="3658950" cy="2346900"/>
          </a:xfrm>
          <a:prstGeom prst="rect">
            <a:avLst/>
          </a:prstGeom>
          <a:noFill/>
          <a:ln>
            <a:noFill/>
          </a:ln>
        </p:spPr>
      </p:pic>
      <p:pic>
        <p:nvPicPr>
          <p:cNvPr id="2121" name="Google Shape;2121;p43"/>
          <p:cNvPicPr preferRelativeResize="0"/>
          <p:nvPr/>
        </p:nvPicPr>
        <p:blipFill>
          <a:blip r:embed="rId5">
            <a:alphaModFix/>
          </a:blip>
          <a:stretch>
            <a:fillRect/>
          </a:stretch>
        </p:blipFill>
        <p:spPr>
          <a:xfrm>
            <a:off x="5054050" y="0"/>
            <a:ext cx="4089949" cy="1562900"/>
          </a:xfrm>
          <a:prstGeom prst="rect">
            <a:avLst/>
          </a:prstGeom>
          <a:noFill/>
          <a:ln>
            <a:noFill/>
          </a:ln>
        </p:spPr>
      </p:pic>
      <p:sp>
        <p:nvSpPr>
          <p:cNvPr id="2122" name="Google Shape;2122;p43"/>
          <p:cNvSpPr txBox="1"/>
          <p:nvPr/>
        </p:nvSpPr>
        <p:spPr>
          <a:xfrm>
            <a:off x="177225" y="3002750"/>
            <a:ext cx="3251700" cy="1569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a:solidFill>
                  <a:srgbClr val="FFFFFF"/>
                </a:solidFill>
                <a:latin typeface="Roboto"/>
                <a:ea typeface="Roboto"/>
                <a:cs typeface="Roboto"/>
                <a:sym typeface="Roboto"/>
              </a:rPr>
              <a:t>Server side and Client side app were finally formulated using python, Amazon EWS, localhost and android interface. The basic difference between opencv and server real time applications are depicted here:</a:t>
            </a:r>
            <a:endParaRPr sz="15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18"/>
                                        </p:tgtEl>
                                        <p:attrNameLst>
                                          <p:attrName>style.visibility</p:attrName>
                                        </p:attrNameLst>
                                      </p:cBhvr>
                                      <p:to>
                                        <p:strVal val="visible"/>
                                      </p:to>
                                    </p:set>
                                    <p:anim calcmode="lin" valueType="num">
                                      <p:cBhvr additive="base">
                                        <p:cTn id="7" dur="1200"/>
                                        <p:tgtEl>
                                          <p:spTgt spid="211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22"/>
                                        </p:tgtEl>
                                        <p:attrNameLst>
                                          <p:attrName>style.visibility</p:attrName>
                                        </p:attrNameLst>
                                      </p:cBhvr>
                                      <p:to>
                                        <p:strVal val="visible"/>
                                      </p:to>
                                    </p:set>
                                    <p:anim calcmode="lin" valueType="num">
                                      <p:cBhvr additive="base">
                                        <p:cTn id="12" dur="1000"/>
                                        <p:tgtEl>
                                          <p:spTgt spid="2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p44"/>
          <p:cNvSpPr txBox="1">
            <a:spLocks noGrp="1"/>
          </p:cNvSpPr>
          <p:nvPr>
            <p:ph type="title" idx="2"/>
          </p:nvPr>
        </p:nvSpPr>
        <p:spPr>
          <a:xfrm>
            <a:off x="3647325" y="1212825"/>
            <a:ext cx="19266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2128" name="Google Shape;2128;p44"/>
          <p:cNvSpPr txBox="1">
            <a:spLocks noGrp="1"/>
          </p:cNvSpPr>
          <p:nvPr>
            <p:ph type="title"/>
          </p:nvPr>
        </p:nvSpPr>
        <p:spPr>
          <a:xfrm>
            <a:off x="437250" y="2221500"/>
            <a:ext cx="84459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400" u="sng"/>
              <a:t>PREPARING THE IMAGE CLASSIFICATION MODEL</a:t>
            </a:r>
            <a:endParaRPr sz="4400" u="sng"/>
          </a:p>
        </p:txBody>
      </p:sp>
      <p:sp>
        <p:nvSpPr>
          <p:cNvPr id="2129" name="Google Shape;2129;p44"/>
          <p:cNvSpPr txBox="1">
            <a:spLocks noGrp="1"/>
          </p:cNvSpPr>
          <p:nvPr>
            <p:ph type="subTitle" idx="1"/>
          </p:nvPr>
        </p:nvSpPr>
        <p:spPr>
          <a:xfrm>
            <a:off x="1070125" y="3230175"/>
            <a:ext cx="7353900" cy="1119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800">
                <a:latin typeface="Calibri"/>
                <a:ea typeface="Calibri"/>
                <a:cs typeface="Calibri"/>
                <a:sym typeface="Calibri"/>
              </a:rPr>
              <a:t>Using various </a:t>
            </a:r>
            <a:r>
              <a:rPr lang="en" sz="1800" b="1" i="1">
                <a:latin typeface="Calibri"/>
                <a:ea typeface="Calibri"/>
                <a:cs typeface="Calibri"/>
                <a:sym typeface="Calibri"/>
              </a:rPr>
              <a:t>Deep Learning and Machine Learning algorithms, </a:t>
            </a:r>
            <a:r>
              <a:rPr lang="en" sz="1800">
                <a:latin typeface="Calibri"/>
                <a:ea typeface="Calibri"/>
                <a:cs typeface="Calibri"/>
                <a:sym typeface="Calibri"/>
              </a:rPr>
              <a:t>we designed our image classification model and then trained and tested it on the collected datasets.</a:t>
            </a:r>
            <a:endParaRPr sz="1800">
              <a:latin typeface="Calibri"/>
              <a:ea typeface="Calibri"/>
              <a:cs typeface="Calibri"/>
              <a:sym typeface="Calibri"/>
            </a:endParaRPr>
          </a:p>
        </p:txBody>
      </p:sp>
      <p:pic>
        <p:nvPicPr>
          <p:cNvPr id="2130" name="Google Shape;2130;p44"/>
          <p:cNvPicPr preferRelativeResize="0"/>
          <p:nvPr/>
        </p:nvPicPr>
        <p:blipFill>
          <a:blip r:embed="rId3">
            <a:alphaModFix/>
          </a:blip>
          <a:stretch>
            <a:fillRect/>
          </a:stretch>
        </p:blipFill>
        <p:spPr>
          <a:xfrm>
            <a:off x="0" y="-136000"/>
            <a:ext cx="2046302" cy="178797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29"/>
                                        </p:tgtEl>
                                        <p:attrNameLst>
                                          <p:attrName>style.visibility</p:attrName>
                                        </p:attrNameLst>
                                      </p:cBhvr>
                                      <p:to>
                                        <p:strVal val="visible"/>
                                      </p:to>
                                    </p:set>
                                    <p:anim calcmode="lin" valueType="num">
                                      <p:cBhvr additive="base">
                                        <p:cTn id="7" dur="1000"/>
                                        <p:tgtEl>
                                          <p:spTgt spid="2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45"/>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u="sng"/>
              <a:t>LET’S TALK NUMBERS!</a:t>
            </a:r>
            <a:endParaRPr u="sng"/>
          </a:p>
        </p:txBody>
      </p:sp>
      <p:sp>
        <p:nvSpPr>
          <p:cNvPr id="2136" name="Google Shape;2136;p45"/>
          <p:cNvSpPr txBox="1">
            <a:spLocks noGrp="1"/>
          </p:cNvSpPr>
          <p:nvPr>
            <p:ph type="subTitle" idx="1"/>
          </p:nvPr>
        </p:nvSpPr>
        <p:spPr>
          <a:xfrm>
            <a:off x="4092300" y="2472600"/>
            <a:ext cx="3852000" cy="1493400"/>
          </a:xfrm>
          <a:prstGeom prst="rect">
            <a:avLst/>
          </a:prstGeom>
        </p:spPr>
        <p:txBody>
          <a:bodyPr spcFirstLastPara="1" wrap="square" lIns="0" tIns="0" rIns="0" bIns="0" anchor="ctr" anchorCtr="0">
            <a:noAutofit/>
          </a:bodyPr>
          <a:lstStyle/>
          <a:p>
            <a:pPr marL="457200" lvl="0" indent="-361950" algn="l" rtl="0">
              <a:spcBef>
                <a:spcPts val="0"/>
              </a:spcBef>
              <a:spcAft>
                <a:spcPts val="0"/>
              </a:spcAft>
              <a:buSzPts val="2100"/>
              <a:buChar char="●"/>
            </a:pPr>
            <a:r>
              <a:rPr lang="en"/>
              <a:t>Training Accuracy achieved:- 85-88%</a:t>
            </a:r>
            <a:endParaRPr/>
          </a:p>
          <a:p>
            <a:pPr marL="457200" lvl="0" indent="-361950" algn="l" rtl="0">
              <a:spcBef>
                <a:spcPts val="0"/>
              </a:spcBef>
              <a:spcAft>
                <a:spcPts val="0"/>
              </a:spcAft>
              <a:buSzPts val="2100"/>
              <a:buChar char="●"/>
            </a:pPr>
            <a:r>
              <a:rPr lang="en"/>
              <a:t>Testing Accuracy:- 79%</a:t>
            </a:r>
            <a:endParaRPr/>
          </a:p>
          <a:p>
            <a:pPr marL="457200" lvl="0" indent="-361950" algn="l" rtl="0">
              <a:spcBef>
                <a:spcPts val="0"/>
              </a:spcBef>
              <a:spcAft>
                <a:spcPts val="0"/>
              </a:spcAft>
              <a:buSzPts val="2100"/>
              <a:buChar char="●"/>
            </a:pPr>
            <a:r>
              <a:rPr lang="en"/>
              <a:t>Number of datasets:- 2000-2500</a:t>
            </a:r>
            <a:endParaRPr/>
          </a:p>
        </p:txBody>
      </p:sp>
      <p:pic>
        <p:nvPicPr>
          <p:cNvPr id="2137" name="Google Shape;2137;p45"/>
          <p:cNvPicPr preferRelativeResize="0"/>
          <p:nvPr/>
        </p:nvPicPr>
        <p:blipFill>
          <a:blip r:embed="rId3">
            <a:alphaModFix/>
          </a:blip>
          <a:stretch>
            <a:fillRect/>
          </a:stretch>
        </p:blipFill>
        <p:spPr>
          <a:xfrm>
            <a:off x="1415325" y="1795050"/>
            <a:ext cx="2025175" cy="202517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36"/>
                                        </p:tgtEl>
                                        <p:attrNameLst>
                                          <p:attrName>style.visibility</p:attrName>
                                        </p:attrNameLst>
                                      </p:cBhvr>
                                      <p:to>
                                        <p:strVal val="visible"/>
                                      </p:to>
                                    </p:set>
                                    <p:anim calcmode="lin" valueType="num">
                                      <p:cBhvr additive="base">
                                        <p:cTn id="7" dur="1000"/>
                                        <p:tgtEl>
                                          <p:spTgt spid="21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46"/>
          <p:cNvSpPr txBox="1">
            <a:spLocks noGrp="1"/>
          </p:cNvSpPr>
          <p:nvPr>
            <p:ph type="title"/>
          </p:nvPr>
        </p:nvSpPr>
        <p:spPr>
          <a:xfrm>
            <a:off x="812050" y="6253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700" u="sng"/>
              <a:t>Deep learning TABLE </a:t>
            </a:r>
            <a:endParaRPr sz="3700" u="sng"/>
          </a:p>
        </p:txBody>
      </p:sp>
      <p:graphicFrame>
        <p:nvGraphicFramePr>
          <p:cNvPr id="2143" name="Google Shape;2143;p46"/>
          <p:cNvGraphicFramePr/>
          <p:nvPr/>
        </p:nvGraphicFramePr>
        <p:xfrm>
          <a:off x="1044550" y="1463600"/>
          <a:ext cx="7239000" cy="3220650"/>
        </p:xfrm>
        <a:graphic>
          <a:graphicData uri="http://schemas.openxmlformats.org/drawingml/2006/table">
            <a:tbl>
              <a:tblPr>
                <a:noFill/>
                <a:tableStyleId>{9B08BD8C-F322-47C0-BDF0-5F2708EC2E29}</a:tableStyleId>
              </a:tblPr>
              <a:tblGrid>
                <a:gridCol w="1447800"/>
                <a:gridCol w="1447800"/>
                <a:gridCol w="1447800"/>
                <a:gridCol w="1447800"/>
                <a:gridCol w="1447800"/>
              </a:tblGrid>
              <a:tr h="536775">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Bebas Neue"/>
                          <a:ea typeface="Bebas Neue"/>
                          <a:cs typeface="Bebas Neue"/>
                          <a:sym typeface="Bebas Neue"/>
                        </a:rPr>
                        <a:t>OPEN</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2000">
                          <a:latin typeface="Bebas Neue"/>
                          <a:ea typeface="Bebas Neue"/>
                          <a:cs typeface="Bebas Neue"/>
                          <a:sym typeface="Bebas Neue"/>
                        </a:rPr>
                        <a:t>CLOSED </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2000">
                          <a:latin typeface="Bebas Neue"/>
                          <a:ea typeface="Bebas Neue"/>
                          <a:cs typeface="Bebas Neue"/>
                          <a:sym typeface="Bebas Neue"/>
                        </a:rPr>
                        <a:t>YAWN </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2000">
                          <a:latin typeface="Bebas Neue"/>
                          <a:ea typeface="Bebas Neue"/>
                          <a:cs typeface="Bebas Neue"/>
                          <a:sym typeface="Bebas Neue"/>
                        </a:rPr>
                        <a:t>NO_YAWN</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Accuracy</a:t>
                      </a:r>
                      <a:endParaRPr sz="2000">
                        <a:solidFill>
                          <a:schemeClr val="accent3"/>
                        </a:solidFill>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0.87</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0.86</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0.89</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0.86</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536775">
                <a:tc>
                  <a:txBody>
                    <a:bodyPr/>
                    <a:lstStyle/>
                    <a:p>
                      <a:pPr marL="0" lvl="0" indent="0" algn="ctr" rtl="0">
                        <a:spcBef>
                          <a:spcPts val="0"/>
                        </a:spcBef>
                        <a:spcAft>
                          <a:spcPts val="0"/>
                        </a:spcAft>
                        <a:buNone/>
                      </a:pPr>
                      <a:r>
                        <a:rPr lang="en" sz="2000">
                          <a:solidFill>
                            <a:schemeClr val="accent3"/>
                          </a:solidFill>
                          <a:latin typeface="Bebas Neue"/>
                          <a:ea typeface="Bebas Neue"/>
                          <a:cs typeface="Bebas Neue"/>
                          <a:sym typeface="Bebas Neue"/>
                        </a:rPr>
                        <a:t>PRECISION</a:t>
                      </a:r>
                      <a:endParaRPr sz="2400">
                        <a:solidFill>
                          <a:schemeClr val="accent3"/>
                        </a:solidFill>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0.81</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0.798</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0.76</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0.88</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RECALL</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0.75</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0.79</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0.87</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0.76</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F1- score</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0.76</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0.87</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0.78</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0.86</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Support </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gridSpan="4">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TENSORFLOW, KERAS, OPENCV, SCIKIT-LEARN</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pic>
        <p:nvPicPr>
          <p:cNvPr id="2144" name="Google Shape;2144;p46"/>
          <p:cNvPicPr preferRelativeResize="0"/>
          <p:nvPr/>
        </p:nvPicPr>
        <p:blipFill>
          <a:blip r:embed="rId3">
            <a:alphaModFix/>
          </a:blip>
          <a:stretch>
            <a:fillRect/>
          </a:stretch>
        </p:blipFill>
        <p:spPr>
          <a:xfrm>
            <a:off x="0" y="0"/>
            <a:ext cx="2400300" cy="1739150"/>
          </a:xfrm>
          <a:prstGeom prst="rect">
            <a:avLst/>
          </a:prstGeom>
          <a:noFill/>
          <a:ln>
            <a:noFill/>
          </a:ln>
        </p:spPr>
      </p:pic>
      <p:pic>
        <p:nvPicPr>
          <p:cNvPr id="2145" name="Google Shape;2145;p46"/>
          <p:cNvPicPr preferRelativeResize="0"/>
          <p:nvPr/>
        </p:nvPicPr>
        <p:blipFill>
          <a:blip r:embed="rId4">
            <a:alphaModFix/>
          </a:blip>
          <a:stretch>
            <a:fillRect/>
          </a:stretch>
        </p:blipFill>
        <p:spPr>
          <a:xfrm>
            <a:off x="7870601" y="0"/>
            <a:ext cx="1448175" cy="139002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42"/>
                                        </p:tgtEl>
                                        <p:attrNameLst>
                                          <p:attrName>style.visibility</p:attrName>
                                        </p:attrNameLst>
                                      </p:cBhvr>
                                      <p:to>
                                        <p:strVal val="visible"/>
                                      </p:to>
                                    </p:set>
                                    <p:anim calcmode="lin" valueType="num">
                                      <p:cBhvr additive="base">
                                        <p:cTn id="7" dur="1000"/>
                                        <p:tgtEl>
                                          <p:spTgt spid="214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3"/>
                                        </p:tgtEl>
                                        <p:attrNameLst>
                                          <p:attrName>style.visibility</p:attrName>
                                        </p:attrNameLst>
                                      </p:cBhvr>
                                      <p:to>
                                        <p:strVal val="visible"/>
                                      </p:to>
                                    </p:set>
                                    <p:animEffect transition="in" filter="fade">
                                      <p:cBhvr>
                                        <p:cTn id="12" dur="3500"/>
                                        <p:tgtEl>
                                          <p:spTgt spid="21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4"/>
                                        </p:tgtEl>
                                        <p:attrNameLst>
                                          <p:attrName>style.visibility</p:attrName>
                                        </p:attrNameLst>
                                      </p:cBhvr>
                                      <p:to>
                                        <p:strVal val="visible"/>
                                      </p:to>
                                    </p:set>
                                    <p:animEffect transition="in" filter="fade">
                                      <p:cBhvr>
                                        <p:cTn id="17" dur="1000"/>
                                        <p:tgtEl>
                                          <p:spTgt spid="2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47"/>
          <p:cNvSpPr txBox="1">
            <a:spLocks noGrp="1"/>
          </p:cNvSpPr>
          <p:nvPr>
            <p:ph type="title"/>
          </p:nvPr>
        </p:nvSpPr>
        <p:spPr>
          <a:xfrm>
            <a:off x="730613" y="4049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700" u="sng"/>
              <a:t>STEPS IN BUILDING THE DEEP LEARNING MODEL </a:t>
            </a:r>
            <a:endParaRPr sz="3700" u="sng"/>
          </a:p>
        </p:txBody>
      </p:sp>
      <p:grpSp>
        <p:nvGrpSpPr>
          <p:cNvPr id="2151" name="Google Shape;2151;p47"/>
          <p:cNvGrpSpPr/>
          <p:nvPr/>
        </p:nvGrpSpPr>
        <p:grpSpPr>
          <a:xfrm>
            <a:off x="1988314" y="2550571"/>
            <a:ext cx="5188580" cy="979579"/>
            <a:chOff x="1977714" y="2446347"/>
            <a:chExt cx="5188580" cy="979579"/>
          </a:xfrm>
        </p:grpSpPr>
        <p:sp>
          <p:nvSpPr>
            <p:cNvPr id="2152" name="Google Shape;2152;p47"/>
            <p:cNvSpPr/>
            <p:nvPr/>
          </p:nvSpPr>
          <p:spPr>
            <a:xfrm rot="-5400000">
              <a:off x="3965014" y="459046"/>
              <a:ext cx="979579" cy="4954179"/>
            </a:xfrm>
            <a:custGeom>
              <a:avLst/>
              <a:gdLst/>
              <a:ahLst/>
              <a:cxnLst/>
              <a:rect l="l" t="t" r="r" b="b"/>
              <a:pathLst>
                <a:path w="3560" h="6367" fill="none" extrusionOk="0">
                  <a:moveTo>
                    <a:pt x="3559" y="6366"/>
                  </a:moveTo>
                  <a:lnTo>
                    <a:pt x="0" y="6366"/>
                  </a:lnTo>
                  <a:lnTo>
                    <a:pt x="0" y="0"/>
                  </a:lnTo>
                  <a:lnTo>
                    <a:pt x="3559" y="0"/>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rot="-5400000">
              <a:off x="6786704" y="2818783"/>
              <a:ext cx="524464" cy="234716"/>
            </a:xfrm>
            <a:custGeom>
              <a:avLst/>
              <a:gdLst/>
              <a:ahLst/>
              <a:cxnLst/>
              <a:rect l="l" t="t" r="r" b="b"/>
              <a:pathLst>
                <a:path w="1906" h="853" fill="none" extrusionOk="0">
                  <a:moveTo>
                    <a:pt x="1905" y="853"/>
                  </a:moveTo>
                  <a:lnTo>
                    <a:pt x="0" y="853"/>
                  </a:lnTo>
                  <a:lnTo>
                    <a:pt x="0" y="0"/>
                  </a:lnTo>
                  <a:lnTo>
                    <a:pt x="1905" y="0"/>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rot="-5400000">
              <a:off x="6259221"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rot="-5400000">
              <a:off x="5859138" y="2767049"/>
              <a:ext cx="772663" cy="338178"/>
            </a:xfrm>
            <a:custGeom>
              <a:avLst/>
              <a:gdLst/>
              <a:ahLst/>
              <a:cxnLst/>
              <a:rect l="l" t="t" r="r" b="b"/>
              <a:pathLst>
                <a:path w="2808" h="1229" extrusionOk="0">
                  <a:moveTo>
                    <a:pt x="0" y="1"/>
                  </a:moveTo>
                  <a:lnTo>
                    <a:pt x="0" y="1229"/>
                  </a:lnTo>
                  <a:lnTo>
                    <a:pt x="2807" y="1229"/>
                  </a:lnTo>
                  <a:lnTo>
                    <a:pt x="2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rot="-5400000">
              <a:off x="5455754" y="2763472"/>
              <a:ext cx="772663" cy="345332"/>
            </a:xfrm>
            <a:custGeom>
              <a:avLst/>
              <a:gdLst/>
              <a:ahLst/>
              <a:cxnLst/>
              <a:rect l="l" t="t" r="r" b="b"/>
              <a:pathLst>
                <a:path w="2808" h="1255" extrusionOk="0">
                  <a:moveTo>
                    <a:pt x="0" y="1"/>
                  </a:moveTo>
                  <a:lnTo>
                    <a:pt x="0" y="1254"/>
                  </a:lnTo>
                  <a:lnTo>
                    <a:pt x="2807" y="1254"/>
                  </a:lnTo>
                  <a:lnTo>
                    <a:pt x="2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rot="-5400000">
              <a:off x="50523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rot="-5400000">
              <a:off x="46525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rot="-5400000">
              <a:off x="42527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rot="-5400000">
              <a:off x="38529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rot="-5400000">
              <a:off x="34531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rot="-5400000">
              <a:off x="30533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rot="-5400000">
              <a:off x="26535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rot="-5400000">
              <a:off x="22537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rot="-5400000">
              <a:off x="1853970" y="2767049"/>
              <a:ext cx="772663" cy="338178"/>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6" name="Google Shape;2166;p47"/>
          <p:cNvSpPr txBox="1"/>
          <p:nvPr/>
        </p:nvSpPr>
        <p:spPr>
          <a:xfrm>
            <a:off x="4357563" y="1768225"/>
            <a:ext cx="2091000" cy="64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1600">
              <a:solidFill>
                <a:schemeClr val="dk1"/>
              </a:solidFill>
              <a:latin typeface="Roboto"/>
              <a:ea typeface="Roboto"/>
              <a:cs typeface="Roboto"/>
              <a:sym typeface="Roboto"/>
            </a:endParaRPr>
          </a:p>
        </p:txBody>
      </p:sp>
      <p:sp>
        <p:nvSpPr>
          <p:cNvPr id="2167" name="Google Shape;2167;p47"/>
          <p:cNvSpPr txBox="1"/>
          <p:nvPr/>
        </p:nvSpPr>
        <p:spPr>
          <a:xfrm>
            <a:off x="4985975" y="1779925"/>
            <a:ext cx="29175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dk1"/>
                </a:solidFill>
                <a:latin typeface="Bebas Neue"/>
                <a:ea typeface="Bebas Neue"/>
                <a:cs typeface="Bebas Neue"/>
                <a:sym typeface="Bebas Neue"/>
              </a:rPr>
              <a:t>Training and testing THE MODEL</a:t>
            </a:r>
            <a:endParaRPr sz="2100">
              <a:solidFill>
                <a:schemeClr val="dk1"/>
              </a:solidFill>
              <a:latin typeface="Bebas Neue"/>
              <a:ea typeface="Bebas Neue"/>
              <a:cs typeface="Bebas Neue"/>
              <a:sym typeface="Bebas Neue"/>
            </a:endParaRPr>
          </a:p>
        </p:txBody>
      </p:sp>
      <p:sp>
        <p:nvSpPr>
          <p:cNvPr id="2168" name="Google Shape;2168;p47"/>
          <p:cNvSpPr txBox="1"/>
          <p:nvPr/>
        </p:nvSpPr>
        <p:spPr>
          <a:xfrm>
            <a:off x="766213" y="1768225"/>
            <a:ext cx="2042100" cy="64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1600">
              <a:solidFill>
                <a:schemeClr val="dk1"/>
              </a:solidFill>
              <a:latin typeface="Roboto"/>
              <a:ea typeface="Roboto"/>
              <a:cs typeface="Roboto"/>
              <a:sym typeface="Roboto"/>
            </a:endParaRPr>
          </a:p>
        </p:txBody>
      </p:sp>
      <p:sp>
        <p:nvSpPr>
          <p:cNvPr id="2169" name="Google Shape;2169;p47"/>
          <p:cNvSpPr txBox="1"/>
          <p:nvPr/>
        </p:nvSpPr>
        <p:spPr>
          <a:xfrm>
            <a:off x="276350" y="1863950"/>
            <a:ext cx="25935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dk1"/>
                </a:solidFill>
                <a:latin typeface="Bebas Neue"/>
                <a:ea typeface="Bebas Neue"/>
                <a:cs typeface="Bebas Neue"/>
                <a:sym typeface="Bebas Neue"/>
              </a:rPr>
              <a:t>implementing THE CLASSIFICATION ALGORITHM</a:t>
            </a:r>
            <a:r>
              <a:rPr lang="en" sz="2200">
                <a:solidFill>
                  <a:schemeClr val="dk1"/>
                </a:solidFill>
                <a:latin typeface="Bebas Neue"/>
                <a:ea typeface="Bebas Neue"/>
                <a:cs typeface="Bebas Neue"/>
                <a:sym typeface="Bebas Neue"/>
              </a:rPr>
              <a:t> </a:t>
            </a:r>
            <a:endParaRPr sz="2200">
              <a:solidFill>
                <a:schemeClr val="dk1"/>
              </a:solidFill>
              <a:latin typeface="Bebas Neue"/>
              <a:ea typeface="Bebas Neue"/>
              <a:cs typeface="Bebas Neue"/>
              <a:sym typeface="Bebas Neue"/>
            </a:endParaRPr>
          </a:p>
        </p:txBody>
      </p:sp>
      <p:sp>
        <p:nvSpPr>
          <p:cNvPr id="2170" name="Google Shape;2170;p47"/>
          <p:cNvSpPr txBox="1"/>
          <p:nvPr/>
        </p:nvSpPr>
        <p:spPr>
          <a:xfrm>
            <a:off x="6286788" y="3983997"/>
            <a:ext cx="2091000" cy="64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1600">
              <a:solidFill>
                <a:schemeClr val="dk1"/>
              </a:solidFill>
              <a:latin typeface="Roboto"/>
              <a:ea typeface="Roboto"/>
              <a:cs typeface="Roboto"/>
              <a:sym typeface="Roboto"/>
            </a:endParaRPr>
          </a:p>
        </p:txBody>
      </p:sp>
      <p:sp>
        <p:nvSpPr>
          <p:cNvPr id="2171" name="Google Shape;2171;p47"/>
          <p:cNvSpPr txBox="1"/>
          <p:nvPr/>
        </p:nvSpPr>
        <p:spPr>
          <a:xfrm>
            <a:off x="6677100" y="3727500"/>
            <a:ext cx="2331600" cy="901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dk1"/>
                </a:solidFill>
                <a:latin typeface="Bebas Neue"/>
                <a:ea typeface="Bebas Neue"/>
                <a:cs typeface="Bebas Neue"/>
                <a:sym typeface="Bebas Neue"/>
              </a:rPr>
              <a:t>CONVERTING THE MODEL INTO A .TFLITE MODEL TO BE USED IN TENSORFLOW LITE</a:t>
            </a:r>
            <a:endParaRPr sz="2100">
              <a:solidFill>
                <a:schemeClr val="dk1"/>
              </a:solidFill>
              <a:latin typeface="Bebas Neue"/>
              <a:ea typeface="Bebas Neue"/>
              <a:cs typeface="Bebas Neue"/>
              <a:sym typeface="Bebas Neue"/>
            </a:endParaRPr>
          </a:p>
        </p:txBody>
      </p:sp>
      <p:sp>
        <p:nvSpPr>
          <p:cNvPr id="2172" name="Google Shape;2172;p47"/>
          <p:cNvSpPr txBox="1"/>
          <p:nvPr/>
        </p:nvSpPr>
        <p:spPr>
          <a:xfrm>
            <a:off x="2869839" y="3983997"/>
            <a:ext cx="2042100" cy="64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1600">
              <a:solidFill>
                <a:schemeClr val="dk1"/>
              </a:solidFill>
              <a:latin typeface="Roboto"/>
              <a:ea typeface="Roboto"/>
              <a:cs typeface="Roboto"/>
              <a:sym typeface="Roboto"/>
            </a:endParaRPr>
          </a:p>
        </p:txBody>
      </p:sp>
      <p:sp>
        <p:nvSpPr>
          <p:cNvPr id="2173" name="Google Shape;2173;p47"/>
          <p:cNvSpPr txBox="1"/>
          <p:nvPr/>
        </p:nvSpPr>
        <p:spPr>
          <a:xfrm>
            <a:off x="2523000" y="1314363"/>
            <a:ext cx="33282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dk1"/>
                </a:solidFill>
                <a:latin typeface="Bebas Neue"/>
                <a:ea typeface="Bebas Neue"/>
                <a:cs typeface="Bebas Neue"/>
                <a:sym typeface="Bebas Neue"/>
              </a:rPr>
              <a:t>COLLECTING THE IMAGE DATASETS FOR VARIOUS CLASSES </a:t>
            </a:r>
            <a:endParaRPr sz="2100">
              <a:solidFill>
                <a:schemeClr val="dk1"/>
              </a:solidFill>
              <a:latin typeface="Bebas Neue"/>
              <a:ea typeface="Bebas Neue"/>
              <a:cs typeface="Bebas Neue"/>
              <a:sym typeface="Bebas Neue"/>
            </a:endParaRPr>
          </a:p>
        </p:txBody>
      </p:sp>
      <p:cxnSp>
        <p:nvCxnSpPr>
          <p:cNvPr id="2174" name="Google Shape;2174;p47"/>
          <p:cNvCxnSpPr>
            <a:stCxn id="2168" idx="2"/>
          </p:cNvCxnSpPr>
          <p:nvPr/>
        </p:nvCxnSpPr>
        <p:spPr>
          <a:xfrm rot="-5400000" flipH="1">
            <a:off x="1664563" y="2536225"/>
            <a:ext cx="731700" cy="4863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175" name="Google Shape;2175;p47"/>
          <p:cNvCxnSpPr/>
          <p:nvPr/>
        </p:nvCxnSpPr>
        <p:spPr>
          <a:xfrm rot="10800000">
            <a:off x="6813525" y="2983275"/>
            <a:ext cx="645000" cy="6264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176" name="Google Shape;2176;p47"/>
          <p:cNvCxnSpPr/>
          <p:nvPr/>
        </p:nvCxnSpPr>
        <p:spPr>
          <a:xfrm rot="-5400000">
            <a:off x="3433739" y="1959334"/>
            <a:ext cx="1257300" cy="8751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177" name="Google Shape;2177;p47"/>
          <p:cNvCxnSpPr/>
          <p:nvPr/>
        </p:nvCxnSpPr>
        <p:spPr>
          <a:xfrm rot="-5400000" flipH="1">
            <a:off x="5746638" y="2353950"/>
            <a:ext cx="644700" cy="435600"/>
          </a:xfrm>
          <a:prstGeom prst="bentConnector3">
            <a:avLst>
              <a:gd name="adj1" fmla="val 50000"/>
            </a:avLst>
          </a:prstGeom>
          <a:noFill/>
          <a:ln w="19050" cap="flat" cmpd="sng">
            <a:solidFill>
              <a:schemeClr val="dk2"/>
            </a:solidFill>
            <a:prstDash val="solid"/>
            <a:round/>
            <a:headEnd type="none" w="med" len="med"/>
            <a:tailEnd type="oval" w="med" len="med"/>
          </a:ln>
        </p:spPr>
      </p:cxnSp>
      <p:pic>
        <p:nvPicPr>
          <p:cNvPr id="2178" name="Google Shape;2178;p47"/>
          <p:cNvPicPr preferRelativeResize="0"/>
          <p:nvPr/>
        </p:nvPicPr>
        <p:blipFill>
          <a:blip r:embed="rId3">
            <a:alphaModFix/>
          </a:blip>
          <a:stretch>
            <a:fillRect/>
          </a:stretch>
        </p:blipFill>
        <p:spPr>
          <a:xfrm>
            <a:off x="0" y="3608525"/>
            <a:ext cx="5558175" cy="151002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8"/>
                                        </p:tgtEl>
                                        <p:attrNameLst>
                                          <p:attrName>style.visibility</p:attrName>
                                        </p:attrNameLst>
                                      </p:cBhvr>
                                      <p:to>
                                        <p:strVal val="visible"/>
                                      </p:to>
                                    </p:set>
                                    <p:animEffect transition="in" filter="fade">
                                      <p:cBhvr>
                                        <p:cTn id="7" dur="1000"/>
                                        <p:tgtEl>
                                          <p:spTgt spid="2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69"/>
                                        </p:tgtEl>
                                        <p:attrNameLst>
                                          <p:attrName>style.visibility</p:attrName>
                                        </p:attrNameLst>
                                      </p:cBhvr>
                                      <p:to>
                                        <p:strVal val="visible"/>
                                      </p:to>
                                    </p:set>
                                    <p:animEffect transition="in" filter="fade">
                                      <p:cBhvr>
                                        <p:cTn id="12" dur="1000"/>
                                        <p:tgtEl>
                                          <p:spTgt spid="21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73"/>
                                        </p:tgtEl>
                                        <p:attrNameLst>
                                          <p:attrName>style.visibility</p:attrName>
                                        </p:attrNameLst>
                                      </p:cBhvr>
                                      <p:to>
                                        <p:strVal val="visible"/>
                                      </p:to>
                                    </p:set>
                                    <p:animEffect transition="in" filter="fade">
                                      <p:cBhvr>
                                        <p:cTn id="17" dur="1000"/>
                                        <p:tgtEl>
                                          <p:spTgt spid="21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67"/>
                                        </p:tgtEl>
                                        <p:attrNameLst>
                                          <p:attrName>style.visibility</p:attrName>
                                        </p:attrNameLst>
                                      </p:cBhvr>
                                      <p:to>
                                        <p:strVal val="visible"/>
                                      </p:to>
                                    </p:set>
                                    <p:animEffect transition="in" filter="fade">
                                      <p:cBhvr>
                                        <p:cTn id="22" dur="1000"/>
                                        <p:tgtEl>
                                          <p:spTgt spid="21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71"/>
                                        </p:tgtEl>
                                        <p:attrNameLst>
                                          <p:attrName>style.visibility</p:attrName>
                                        </p:attrNameLst>
                                      </p:cBhvr>
                                      <p:to>
                                        <p:strVal val="visible"/>
                                      </p:to>
                                    </p:set>
                                    <p:animEffect transition="in" filter="fade">
                                      <p:cBhvr>
                                        <p:cTn id="27" dur="1000"/>
                                        <p:tgtEl>
                                          <p:spTgt spid="2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48"/>
          <p:cNvSpPr txBox="1">
            <a:spLocks noGrp="1"/>
          </p:cNvSpPr>
          <p:nvPr>
            <p:ph type="title"/>
          </p:nvPr>
        </p:nvSpPr>
        <p:spPr>
          <a:xfrm>
            <a:off x="1913700" y="463075"/>
            <a:ext cx="53166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u="sng"/>
              <a:t>PREDICTED RESULTS</a:t>
            </a:r>
            <a:endParaRPr u="sng"/>
          </a:p>
        </p:txBody>
      </p:sp>
      <p:sp>
        <p:nvSpPr>
          <p:cNvPr id="2184" name="Google Shape;2184;p48"/>
          <p:cNvSpPr txBox="1"/>
          <p:nvPr/>
        </p:nvSpPr>
        <p:spPr>
          <a:xfrm flipH="1">
            <a:off x="1726800" y="3981200"/>
            <a:ext cx="6915300" cy="855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Requirement of alert based system in cars for preventing accidents due to driver fatigue and carelessness will result into more precaution.</a:t>
            </a:r>
            <a:endParaRPr sz="1600">
              <a:solidFill>
                <a:schemeClr val="dk1"/>
              </a:solidFill>
              <a:latin typeface="Roboto"/>
              <a:ea typeface="Roboto"/>
              <a:cs typeface="Roboto"/>
              <a:sym typeface="Roboto"/>
            </a:endParaRPr>
          </a:p>
        </p:txBody>
      </p:sp>
      <p:sp>
        <p:nvSpPr>
          <p:cNvPr id="2185" name="Google Shape;2185;p48"/>
          <p:cNvSpPr txBox="1"/>
          <p:nvPr/>
        </p:nvSpPr>
        <p:spPr>
          <a:xfrm>
            <a:off x="720000" y="1835413"/>
            <a:ext cx="2451300" cy="48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3000">
              <a:solidFill>
                <a:schemeClr val="dk2"/>
              </a:solidFill>
              <a:latin typeface="Bebas Neue"/>
              <a:ea typeface="Bebas Neue"/>
              <a:cs typeface="Bebas Neue"/>
              <a:sym typeface="Bebas Neue"/>
            </a:endParaRPr>
          </a:p>
        </p:txBody>
      </p:sp>
      <p:sp>
        <p:nvSpPr>
          <p:cNvPr id="2186" name="Google Shape;2186;p48"/>
          <p:cNvSpPr txBox="1"/>
          <p:nvPr/>
        </p:nvSpPr>
        <p:spPr>
          <a:xfrm>
            <a:off x="720000" y="3522811"/>
            <a:ext cx="2451300" cy="45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pic>
        <p:nvPicPr>
          <p:cNvPr id="2187" name="Google Shape;2187;p48"/>
          <p:cNvPicPr preferRelativeResize="0"/>
          <p:nvPr/>
        </p:nvPicPr>
        <p:blipFill>
          <a:blip r:embed="rId3">
            <a:alphaModFix/>
          </a:blip>
          <a:stretch>
            <a:fillRect/>
          </a:stretch>
        </p:blipFill>
        <p:spPr>
          <a:xfrm>
            <a:off x="2926475" y="1273700"/>
            <a:ext cx="3619500" cy="240982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3"/>
                                        </p:tgtEl>
                                        <p:attrNameLst>
                                          <p:attrName>style.visibility</p:attrName>
                                        </p:attrNameLst>
                                      </p:cBhvr>
                                      <p:to>
                                        <p:strVal val="visible"/>
                                      </p:to>
                                    </p:set>
                                    <p:animEffect transition="in" filter="fade">
                                      <p:cBhvr>
                                        <p:cTn id="7" dur="1000"/>
                                        <p:tgtEl>
                                          <p:spTgt spid="21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87"/>
                                        </p:tgtEl>
                                        <p:attrNameLst>
                                          <p:attrName>style.visibility</p:attrName>
                                        </p:attrNameLst>
                                      </p:cBhvr>
                                      <p:to>
                                        <p:strVal val="visible"/>
                                      </p:to>
                                    </p:set>
                                    <p:animEffect transition="in" filter="fade">
                                      <p:cBhvr>
                                        <p:cTn id="12" dur="1000"/>
                                        <p:tgtEl>
                                          <p:spTgt spid="218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84"/>
                                        </p:tgtEl>
                                        <p:attrNameLst>
                                          <p:attrName>style.visibility</p:attrName>
                                        </p:attrNameLst>
                                      </p:cBhvr>
                                      <p:to>
                                        <p:strVal val="visible"/>
                                      </p:to>
                                    </p:set>
                                    <p:anim calcmode="lin" valueType="num">
                                      <p:cBhvr additive="base">
                                        <p:cTn id="17" dur="1000"/>
                                        <p:tgtEl>
                                          <p:spTgt spid="21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49"/>
          <p:cNvSpPr txBox="1">
            <a:spLocks noGrp="1"/>
          </p:cNvSpPr>
          <p:nvPr>
            <p:ph type="title"/>
          </p:nvPr>
        </p:nvSpPr>
        <p:spPr>
          <a:xfrm>
            <a:off x="433725" y="2394100"/>
            <a:ext cx="83538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900" u="sng"/>
              <a:t>RECOGNISING IMAGES WITH TENSORFLOW LITE ON ANDROID</a:t>
            </a:r>
            <a:r>
              <a:rPr lang="en" u="sng"/>
              <a:t> </a:t>
            </a:r>
            <a:endParaRPr u="sng"/>
          </a:p>
        </p:txBody>
      </p:sp>
      <p:sp>
        <p:nvSpPr>
          <p:cNvPr id="2193" name="Google Shape;2193;p49"/>
          <p:cNvSpPr txBox="1">
            <a:spLocks noGrp="1"/>
          </p:cNvSpPr>
          <p:nvPr>
            <p:ph type="subTitle" idx="1"/>
          </p:nvPr>
        </p:nvSpPr>
        <p:spPr>
          <a:xfrm>
            <a:off x="1484375" y="3701950"/>
            <a:ext cx="6535800" cy="70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900"/>
              <a:t>Module 1 -- Recognition and detection</a:t>
            </a:r>
            <a:endParaRPr sz="1900"/>
          </a:p>
          <a:p>
            <a:pPr marL="0" lvl="0" indent="0" algn="ctr" rtl="0">
              <a:spcBef>
                <a:spcPts val="0"/>
              </a:spcBef>
              <a:spcAft>
                <a:spcPts val="0"/>
              </a:spcAft>
              <a:buNone/>
            </a:pPr>
            <a:r>
              <a:rPr lang="en" sz="1900"/>
              <a:t>Module 2 -- Driver Drowsiness Login and authentication</a:t>
            </a:r>
            <a:endParaRPr sz="1900"/>
          </a:p>
        </p:txBody>
      </p:sp>
      <p:sp>
        <p:nvSpPr>
          <p:cNvPr id="2194" name="Google Shape;2194;p49"/>
          <p:cNvSpPr txBox="1">
            <a:spLocks noGrp="1"/>
          </p:cNvSpPr>
          <p:nvPr>
            <p:ph type="title" idx="2"/>
          </p:nvPr>
        </p:nvSpPr>
        <p:spPr>
          <a:xfrm>
            <a:off x="3647325" y="1212825"/>
            <a:ext cx="19266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pic>
        <p:nvPicPr>
          <p:cNvPr id="2195" name="Google Shape;2195;p49"/>
          <p:cNvPicPr preferRelativeResize="0"/>
          <p:nvPr/>
        </p:nvPicPr>
        <p:blipFill>
          <a:blip r:embed="rId3">
            <a:alphaModFix/>
          </a:blip>
          <a:stretch>
            <a:fillRect/>
          </a:stretch>
        </p:blipFill>
        <p:spPr>
          <a:xfrm>
            <a:off x="0" y="-85000"/>
            <a:ext cx="2046302" cy="178797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2"/>
                                        </p:tgtEl>
                                        <p:attrNameLst>
                                          <p:attrName>style.visibility</p:attrName>
                                        </p:attrNameLst>
                                      </p:cBhvr>
                                      <p:to>
                                        <p:strVal val="visible"/>
                                      </p:to>
                                    </p:set>
                                    <p:animEffect transition="in" filter="fade">
                                      <p:cBhvr>
                                        <p:cTn id="7" dur="1000"/>
                                        <p:tgtEl>
                                          <p:spTgt spid="219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93"/>
                                        </p:tgtEl>
                                        <p:attrNameLst>
                                          <p:attrName>style.visibility</p:attrName>
                                        </p:attrNameLst>
                                      </p:cBhvr>
                                      <p:to>
                                        <p:strVal val="visible"/>
                                      </p:to>
                                    </p:set>
                                    <p:anim calcmode="lin" valueType="num">
                                      <p:cBhvr additive="base">
                                        <p:cTn id="12" dur="1000"/>
                                        <p:tgtEl>
                                          <p:spTgt spid="21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50"/>
          <p:cNvSpPr txBox="1">
            <a:spLocks noGrp="1"/>
          </p:cNvSpPr>
          <p:nvPr>
            <p:ph type="title"/>
          </p:nvPr>
        </p:nvSpPr>
        <p:spPr>
          <a:xfrm>
            <a:off x="4914300" y="1703775"/>
            <a:ext cx="3509700" cy="58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u="sng"/>
              <a:t>INTRODUCTION</a:t>
            </a:r>
            <a:endParaRPr u="sng"/>
          </a:p>
        </p:txBody>
      </p:sp>
      <p:sp>
        <p:nvSpPr>
          <p:cNvPr id="2201" name="Google Shape;2201;p50"/>
          <p:cNvSpPr txBox="1">
            <a:spLocks noGrp="1"/>
          </p:cNvSpPr>
          <p:nvPr>
            <p:ph type="subTitle" idx="1"/>
          </p:nvPr>
        </p:nvSpPr>
        <p:spPr>
          <a:xfrm>
            <a:off x="4199950" y="2370375"/>
            <a:ext cx="4224000" cy="2198400"/>
          </a:xfrm>
          <a:prstGeom prst="rect">
            <a:avLst/>
          </a:prstGeom>
        </p:spPr>
        <p:txBody>
          <a:bodyPr spcFirstLastPara="1" wrap="square" lIns="0" tIns="0" rIns="0" bIns="0" anchor="ctr" anchorCtr="0">
            <a:noAutofit/>
          </a:bodyPr>
          <a:lstStyle/>
          <a:p>
            <a:pPr marL="457200" lvl="0" indent="-361950" algn="just" rtl="0">
              <a:spcBef>
                <a:spcPts val="0"/>
              </a:spcBef>
              <a:spcAft>
                <a:spcPts val="0"/>
              </a:spcAft>
              <a:buSzPts val="2100"/>
              <a:buChar char="●"/>
            </a:pPr>
            <a:r>
              <a:rPr lang="en"/>
              <a:t>TensorFlow is a </a:t>
            </a:r>
            <a:r>
              <a:rPr lang="en" b="1" i="1"/>
              <a:t>multipurpose machine learning framework.</a:t>
            </a:r>
            <a:r>
              <a:rPr lang="en"/>
              <a:t> TensorFlow can be used anywhere from training huge models across clusters in the cloud, to running models locally on an embedded system like your phone.</a:t>
            </a:r>
            <a:endParaRPr/>
          </a:p>
          <a:p>
            <a:pPr marL="457200" lvl="0" indent="-361950" algn="just" rtl="0">
              <a:spcBef>
                <a:spcPts val="0"/>
              </a:spcBef>
              <a:spcAft>
                <a:spcPts val="0"/>
              </a:spcAft>
              <a:buSzPts val="2100"/>
              <a:buChar char="●"/>
            </a:pPr>
            <a:r>
              <a:rPr lang="en"/>
              <a:t>Using </a:t>
            </a:r>
            <a:r>
              <a:rPr lang="en" b="1" i="1"/>
              <a:t>TensorFlow Lite Model Maker</a:t>
            </a:r>
            <a:r>
              <a:rPr lang="en"/>
              <a:t>, we trained our own custom image classifier.</a:t>
            </a:r>
            <a:endParaRPr/>
          </a:p>
        </p:txBody>
      </p:sp>
      <p:pic>
        <p:nvPicPr>
          <p:cNvPr id="2202" name="Google Shape;2202;p50"/>
          <p:cNvPicPr preferRelativeResize="0"/>
          <p:nvPr/>
        </p:nvPicPr>
        <p:blipFill>
          <a:blip r:embed="rId3">
            <a:alphaModFix/>
          </a:blip>
          <a:stretch>
            <a:fillRect/>
          </a:stretch>
        </p:blipFill>
        <p:spPr>
          <a:xfrm>
            <a:off x="1484375" y="1864075"/>
            <a:ext cx="1910100" cy="187560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0"/>
                                        </p:tgtEl>
                                        <p:attrNameLst>
                                          <p:attrName>style.visibility</p:attrName>
                                        </p:attrNameLst>
                                      </p:cBhvr>
                                      <p:to>
                                        <p:strVal val="visible"/>
                                      </p:to>
                                    </p:set>
                                    <p:animEffect transition="in" filter="fade">
                                      <p:cBhvr>
                                        <p:cTn id="7" dur="1000"/>
                                        <p:tgtEl>
                                          <p:spTgt spid="22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1"/>
                                        </p:tgtEl>
                                        <p:attrNameLst>
                                          <p:attrName>style.visibility</p:attrName>
                                        </p:attrNameLst>
                                      </p:cBhvr>
                                      <p:to>
                                        <p:strVal val="visible"/>
                                      </p:to>
                                    </p:set>
                                    <p:animEffect transition="in" filter="fade">
                                      <p:cBhvr>
                                        <p:cTn id="12" dur="1000"/>
                                        <p:tgtEl>
                                          <p:spTgt spid="2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2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700" i="1"/>
              <a:t>Thank you to all those who supported us!</a:t>
            </a:r>
            <a:endParaRPr sz="3700" i="1"/>
          </a:p>
        </p:txBody>
      </p:sp>
      <p:pic>
        <p:nvPicPr>
          <p:cNvPr id="1883" name="Google Shape;1883;p24"/>
          <p:cNvPicPr preferRelativeResize="0"/>
          <p:nvPr/>
        </p:nvPicPr>
        <p:blipFill>
          <a:blip r:embed="rId3">
            <a:alphaModFix/>
          </a:blip>
          <a:stretch>
            <a:fillRect/>
          </a:stretch>
        </p:blipFill>
        <p:spPr>
          <a:xfrm>
            <a:off x="2522775" y="1127650"/>
            <a:ext cx="3888425" cy="367652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82"/>
                                        </p:tgtEl>
                                        <p:attrNameLst>
                                          <p:attrName>style.visibility</p:attrName>
                                        </p:attrNameLst>
                                      </p:cBhvr>
                                      <p:to>
                                        <p:strVal val="visible"/>
                                      </p:to>
                                    </p:set>
                                    <p:anim calcmode="lin" valueType="num">
                                      <p:cBhvr additive="base">
                                        <p:cTn id="7" dur="1300"/>
                                        <p:tgtEl>
                                          <p:spTgt spid="18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51"/>
          <p:cNvSpPr txBox="1">
            <a:spLocks noGrp="1"/>
          </p:cNvSpPr>
          <p:nvPr>
            <p:ph type="title"/>
          </p:nvPr>
        </p:nvSpPr>
        <p:spPr>
          <a:xfrm>
            <a:off x="503850" y="484900"/>
            <a:ext cx="81363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u="sng"/>
              <a:t>Analysis and programming</a:t>
            </a:r>
            <a:endParaRPr u="sng"/>
          </a:p>
        </p:txBody>
      </p:sp>
      <p:sp>
        <p:nvSpPr>
          <p:cNvPr id="2208" name="Google Shape;2208;p51"/>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p>
            <a:pPr marL="457200" lvl="0" indent="-323850" algn="just" rtl="0">
              <a:lnSpc>
                <a:spcPct val="115000"/>
              </a:lnSpc>
              <a:spcBef>
                <a:spcPts val="0"/>
              </a:spcBef>
              <a:spcAft>
                <a:spcPts val="0"/>
              </a:spcAft>
              <a:buClr>
                <a:schemeClr val="dk1"/>
              </a:buClr>
              <a:buSzPts val="1500"/>
              <a:buChar char="●"/>
            </a:pPr>
            <a:r>
              <a:rPr lang="en" sz="1500"/>
              <a:t>Training the image recogniser using Google Colab. Download the trained model (model.tflite), and rename the file, for example as FlowerModel.tflite.</a:t>
            </a:r>
            <a:endParaRPr sz="1500"/>
          </a:p>
          <a:p>
            <a:pPr marL="457200" lvl="0" indent="-323850" algn="just" rtl="0">
              <a:lnSpc>
                <a:spcPct val="115000"/>
              </a:lnSpc>
              <a:spcBef>
                <a:spcPts val="0"/>
              </a:spcBef>
              <a:spcAft>
                <a:spcPts val="0"/>
              </a:spcAft>
              <a:buClr>
                <a:schemeClr val="dk1"/>
              </a:buClr>
              <a:buSzPts val="1500"/>
              <a:buChar char="●"/>
            </a:pPr>
            <a:r>
              <a:rPr lang="en" sz="1500"/>
              <a:t>Setting up the working directory.</a:t>
            </a:r>
            <a:endParaRPr sz="1500"/>
          </a:p>
          <a:p>
            <a:pPr marL="457200" lvl="0" indent="-323850" algn="just" rtl="0">
              <a:lnSpc>
                <a:spcPct val="115000"/>
              </a:lnSpc>
              <a:spcBef>
                <a:spcPts val="0"/>
              </a:spcBef>
              <a:spcAft>
                <a:spcPts val="0"/>
              </a:spcAft>
              <a:buClr>
                <a:schemeClr val="dk1"/>
              </a:buClr>
              <a:buSzPts val="1500"/>
              <a:buChar char="●"/>
            </a:pPr>
            <a:r>
              <a:rPr lang="en" sz="1500"/>
              <a:t>Setting up the Android skeleton app. </a:t>
            </a:r>
            <a:endParaRPr sz="1500"/>
          </a:p>
          <a:p>
            <a:pPr marL="457200" lvl="0" indent="-323850" algn="just" rtl="0">
              <a:lnSpc>
                <a:spcPct val="115000"/>
              </a:lnSpc>
              <a:spcBef>
                <a:spcPts val="0"/>
              </a:spcBef>
              <a:spcAft>
                <a:spcPts val="0"/>
              </a:spcAft>
              <a:buClr>
                <a:schemeClr val="dk1"/>
              </a:buClr>
              <a:buSzPts val="1500"/>
              <a:buChar char="●"/>
            </a:pPr>
            <a:r>
              <a:rPr lang="en" sz="1500"/>
              <a:t>Add TensorFlow Lite to the Android app.Select the model location where you have downloaded the custom trained facenet.tflite earlier.</a:t>
            </a:r>
            <a:endParaRPr sz="1500"/>
          </a:p>
          <a:p>
            <a:pPr marL="457200" lvl="0" indent="-323850" algn="just" rtl="0">
              <a:lnSpc>
                <a:spcPct val="115000"/>
              </a:lnSpc>
              <a:spcBef>
                <a:spcPts val="0"/>
              </a:spcBef>
              <a:spcAft>
                <a:spcPts val="0"/>
              </a:spcAft>
              <a:buClr>
                <a:schemeClr val="dk1"/>
              </a:buClr>
              <a:buSzPts val="1500"/>
              <a:buChar char="●"/>
            </a:pPr>
            <a:r>
              <a:rPr lang="en" sz="1500"/>
              <a:t>On clicking Finish, you will see the following at the end. The FlowerModel.tflite and facenet.tflite models are successfully imported and it shows the high level information regarding the model including the input / output as well as some sample code to get you started.</a:t>
            </a:r>
            <a:endParaRPr sz="1500"/>
          </a:p>
          <a:p>
            <a:pPr marL="457200" lvl="0" indent="-349250" algn="just" rtl="0">
              <a:lnSpc>
                <a:spcPct val="115000"/>
              </a:lnSpc>
              <a:spcBef>
                <a:spcPts val="0"/>
              </a:spcBef>
              <a:spcAft>
                <a:spcPts val="0"/>
              </a:spcAft>
              <a:buClr>
                <a:schemeClr val="dk1"/>
              </a:buClr>
              <a:buSzPts val="1900"/>
              <a:buChar char="●"/>
            </a:pPr>
            <a:r>
              <a:rPr lang="en" sz="1500"/>
              <a:t>Run the custom model with TensorFlow Lite. Accelerate the inference with GPU Delegate. Integrate the app with login authentication to test server side for drowsy driver.</a:t>
            </a:r>
            <a:endParaRPr sz="1500"/>
          </a:p>
          <a:p>
            <a:pPr marL="0" lvl="0" indent="0" algn="l" rtl="0">
              <a:spcBef>
                <a:spcPts val="1600"/>
              </a:spcBef>
              <a:spcAft>
                <a:spcPts val="1600"/>
              </a:spcAft>
              <a:buNone/>
            </a:pPr>
            <a:endParaRPr sz="1500"/>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7"/>
                                        </p:tgtEl>
                                        <p:attrNameLst>
                                          <p:attrName>style.visibility</p:attrName>
                                        </p:attrNameLst>
                                      </p:cBhvr>
                                      <p:to>
                                        <p:strVal val="visible"/>
                                      </p:to>
                                    </p:set>
                                    <p:animEffect transition="in" filter="fade">
                                      <p:cBhvr>
                                        <p:cTn id="7" dur="1000"/>
                                        <p:tgtEl>
                                          <p:spTgt spid="220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08"/>
                                        </p:tgtEl>
                                        <p:attrNameLst>
                                          <p:attrName>style.visibility</p:attrName>
                                        </p:attrNameLst>
                                      </p:cBhvr>
                                      <p:to>
                                        <p:strVal val="visible"/>
                                      </p:to>
                                    </p:set>
                                    <p:anim calcmode="lin" valueType="num">
                                      <p:cBhvr additive="base">
                                        <p:cTn id="12" dur="1000"/>
                                        <p:tgtEl>
                                          <p:spTgt spid="22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52"/>
          <p:cNvSpPr txBox="1">
            <a:spLocks noGrp="1"/>
          </p:cNvSpPr>
          <p:nvPr>
            <p:ph type="title"/>
          </p:nvPr>
        </p:nvSpPr>
        <p:spPr>
          <a:xfrm>
            <a:off x="720075" y="736625"/>
            <a:ext cx="7704000" cy="695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u="sng"/>
              <a:t>PROJECT GOALS</a:t>
            </a:r>
            <a:endParaRPr u="sng"/>
          </a:p>
        </p:txBody>
      </p:sp>
      <p:sp>
        <p:nvSpPr>
          <p:cNvPr id="2214" name="Google Shape;2214;p52"/>
          <p:cNvSpPr txBox="1">
            <a:spLocks noGrp="1"/>
          </p:cNvSpPr>
          <p:nvPr>
            <p:ph type="subTitle" idx="1"/>
          </p:nvPr>
        </p:nvSpPr>
        <p:spPr>
          <a:xfrm>
            <a:off x="1573075" y="3517675"/>
            <a:ext cx="2419800" cy="1495800"/>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n"/>
              <a:t>After training and testing of the model, use of image enhancers for dark/dim images, obtaining the accuracy, the model was ready to be implemented.  </a:t>
            </a:r>
            <a:endParaRPr/>
          </a:p>
        </p:txBody>
      </p:sp>
      <p:sp>
        <p:nvSpPr>
          <p:cNvPr id="2215" name="Google Shape;2215;p52"/>
          <p:cNvSpPr txBox="1">
            <a:spLocks noGrp="1"/>
          </p:cNvSpPr>
          <p:nvPr>
            <p:ph type="subTitle" idx="2"/>
          </p:nvPr>
        </p:nvSpPr>
        <p:spPr>
          <a:xfrm>
            <a:off x="5544775" y="3578600"/>
            <a:ext cx="2302800" cy="1495800"/>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n"/>
              <a:t>The model, for both light and dark images, was implemented into an android app with additional text-to-speech converting features. </a:t>
            </a:r>
            <a:endParaRPr/>
          </a:p>
        </p:txBody>
      </p:sp>
      <p:sp>
        <p:nvSpPr>
          <p:cNvPr id="2216" name="Google Shape;2216;p52"/>
          <p:cNvSpPr txBox="1">
            <a:spLocks noGrp="1"/>
          </p:cNvSpPr>
          <p:nvPr>
            <p:ph type="title" idx="3"/>
          </p:nvPr>
        </p:nvSpPr>
        <p:spPr>
          <a:xfrm>
            <a:off x="1622450" y="2960075"/>
            <a:ext cx="23703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BUILDING THE DEEP LEARNING MODEL</a:t>
            </a:r>
            <a:endParaRPr/>
          </a:p>
        </p:txBody>
      </p:sp>
      <p:sp>
        <p:nvSpPr>
          <p:cNvPr id="2217" name="Google Shape;2217;p52"/>
          <p:cNvSpPr txBox="1">
            <a:spLocks noGrp="1"/>
          </p:cNvSpPr>
          <p:nvPr>
            <p:ph type="title" idx="4"/>
          </p:nvPr>
        </p:nvSpPr>
        <p:spPr>
          <a:xfrm>
            <a:off x="5419650" y="3050475"/>
            <a:ext cx="2508300" cy="6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IMPLEMENTING THE MODEL INTO AN ANDROID APP</a:t>
            </a:r>
            <a:endParaRPr/>
          </a:p>
          <a:p>
            <a:pPr marL="0" lvl="0" indent="0" algn="l" rtl="0">
              <a:spcBef>
                <a:spcPts val="0"/>
              </a:spcBef>
              <a:spcAft>
                <a:spcPts val="0"/>
              </a:spcAft>
              <a:buNone/>
            </a:pPr>
            <a:endParaRPr/>
          </a:p>
        </p:txBody>
      </p:sp>
      <p:grpSp>
        <p:nvGrpSpPr>
          <p:cNvPr id="2218" name="Google Shape;2218;p52"/>
          <p:cNvGrpSpPr/>
          <p:nvPr/>
        </p:nvGrpSpPr>
        <p:grpSpPr>
          <a:xfrm>
            <a:off x="2123132" y="1694596"/>
            <a:ext cx="4897912" cy="877163"/>
            <a:chOff x="2123132" y="1694596"/>
            <a:chExt cx="4897912" cy="877163"/>
          </a:xfrm>
        </p:grpSpPr>
        <p:grpSp>
          <p:nvGrpSpPr>
            <p:cNvPr id="2219" name="Google Shape;2219;p52"/>
            <p:cNvGrpSpPr/>
            <p:nvPr/>
          </p:nvGrpSpPr>
          <p:grpSpPr>
            <a:xfrm>
              <a:off x="2123132" y="1694596"/>
              <a:ext cx="4897912" cy="877163"/>
              <a:chOff x="2123132" y="1694596"/>
              <a:chExt cx="4897912" cy="877163"/>
            </a:xfrm>
          </p:grpSpPr>
          <p:grpSp>
            <p:nvGrpSpPr>
              <p:cNvPr id="2220" name="Google Shape;2220;p52"/>
              <p:cNvGrpSpPr/>
              <p:nvPr/>
            </p:nvGrpSpPr>
            <p:grpSpPr>
              <a:xfrm>
                <a:off x="2123132" y="1694596"/>
                <a:ext cx="980795" cy="877163"/>
                <a:chOff x="2123132" y="1694596"/>
                <a:chExt cx="980795" cy="877163"/>
              </a:xfrm>
            </p:grpSpPr>
            <p:sp>
              <p:nvSpPr>
                <p:cNvPr id="2221" name="Google Shape;2221;p52"/>
                <p:cNvSpPr/>
                <p:nvPr/>
              </p:nvSpPr>
              <p:spPr>
                <a:xfrm>
                  <a:off x="2211467"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p:nvPr/>
              </p:nvSpPr>
              <p:spPr>
                <a:xfrm>
                  <a:off x="2211467" y="18041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p:cNvSpPr/>
                <p:nvPr/>
              </p:nvSpPr>
              <p:spPr>
                <a:xfrm>
                  <a:off x="2211467"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p:cNvSpPr/>
                <p:nvPr/>
              </p:nvSpPr>
              <p:spPr>
                <a:xfrm>
                  <a:off x="2257032" y="17828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p:cNvSpPr/>
                <p:nvPr/>
              </p:nvSpPr>
              <p:spPr>
                <a:xfrm>
                  <a:off x="2911832"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p:cNvSpPr/>
                <p:nvPr/>
              </p:nvSpPr>
              <p:spPr>
                <a:xfrm>
                  <a:off x="2911832" y="18254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p:cNvSpPr/>
                <p:nvPr/>
              </p:nvSpPr>
              <p:spPr>
                <a:xfrm>
                  <a:off x="2911832"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p:cNvSpPr/>
                <p:nvPr/>
              </p:nvSpPr>
              <p:spPr>
                <a:xfrm>
                  <a:off x="2235768" y="24832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2123132"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p:cNvSpPr/>
                <p:nvPr/>
              </p:nvSpPr>
              <p:spPr>
                <a:xfrm>
                  <a:off x="30064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a:off x="30033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30033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2"/>
              <p:cNvGrpSpPr/>
              <p:nvPr/>
            </p:nvGrpSpPr>
            <p:grpSpPr>
              <a:xfrm>
                <a:off x="6040248" y="1694596"/>
                <a:ext cx="980795" cy="877163"/>
                <a:chOff x="6040248" y="1694596"/>
                <a:chExt cx="980795" cy="877163"/>
              </a:xfrm>
            </p:grpSpPr>
            <p:sp>
              <p:nvSpPr>
                <p:cNvPr id="2234" name="Google Shape;2234;p52"/>
                <p:cNvSpPr/>
                <p:nvPr/>
              </p:nvSpPr>
              <p:spPr>
                <a:xfrm flipH="1">
                  <a:off x="6932586"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flipH="1">
                  <a:off x="6932586" y="18041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flipH="1">
                  <a:off x="6932586"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flipH="1">
                  <a:off x="6253481" y="17828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flipH="1">
                  <a:off x="6232222"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flipH="1">
                  <a:off x="6232222" y="18254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flipH="1">
                  <a:off x="6232222"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flipH="1">
                  <a:off x="6274866" y="24832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flipH="1">
                  <a:off x="6140843"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flipH="1">
                  <a:off x="604024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flipH="1">
                  <a:off x="606453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flipH="1">
                  <a:off x="607356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46" name="Google Shape;2246;p52"/>
              <p:cNvCxnSpPr/>
              <p:nvPr/>
            </p:nvCxnSpPr>
            <p:spPr>
              <a:xfrm>
                <a:off x="3006175" y="2137325"/>
                <a:ext cx="3136500" cy="0"/>
              </a:xfrm>
              <a:prstGeom prst="straightConnector1">
                <a:avLst/>
              </a:prstGeom>
              <a:noFill/>
              <a:ln w="9525" cap="flat" cmpd="sng">
                <a:solidFill>
                  <a:schemeClr val="dk2"/>
                </a:solidFill>
                <a:prstDash val="solid"/>
                <a:round/>
                <a:headEnd type="none" w="med" len="med"/>
                <a:tailEnd type="none" w="med" len="med"/>
              </a:ln>
            </p:spPr>
          </p:cxnSp>
        </p:grpSp>
        <p:sp>
          <p:nvSpPr>
            <p:cNvPr id="2247" name="Google Shape;2247;p52"/>
            <p:cNvSpPr/>
            <p:nvPr/>
          </p:nvSpPr>
          <p:spPr>
            <a:xfrm>
              <a:off x="2553163" y="2094075"/>
              <a:ext cx="63300" cy="63950"/>
            </a:xfrm>
            <a:custGeom>
              <a:avLst/>
              <a:gdLst/>
              <a:ahLst/>
              <a:cxnLst/>
              <a:rect l="l" t="t" r="r" b="b"/>
              <a:pathLst>
                <a:path w="2532" h="2558" extrusionOk="0">
                  <a:moveTo>
                    <a:pt x="1279" y="1"/>
                  </a:moveTo>
                  <a:cubicBezTo>
                    <a:pt x="577" y="1"/>
                    <a:pt x="1" y="577"/>
                    <a:pt x="1" y="1279"/>
                  </a:cubicBezTo>
                  <a:cubicBezTo>
                    <a:pt x="1" y="1981"/>
                    <a:pt x="577" y="2557"/>
                    <a:pt x="1279" y="2557"/>
                  </a:cubicBezTo>
                  <a:cubicBezTo>
                    <a:pt x="1981" y="2557"/>
                    <a:pt x="2532" y="1981"/>
                    <a:pt x="2532" y="1279"/>
                  </a:cubicBezTo>
                  <a:cubicBezTo>
                    <a:pt x="2532" y="577"/>
                    <a:pt x="1981" y="1"/>
                    <a:pt x="12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2553163" y="2094075"/>
              <a:ext cx="63300" cy="63950"/>
            </a:xfrm>
            <a:custGeom>
              <a:avLst/>
              <a:gdLst/>
              <a:ahLst/>
              <a:cxnLst/>
              <a:rect l="l" t="t" r="r" b="b"/>
              <a:pathLst>
                <a:path w="2532" h="2558" fill="none" extrusionOk="0">
                  <a:moveTo>
                    <a:pt x="2532" y="1279"/>
                  </a:moveTo>
                  <a:cubicBezTo>
                    <a:pt x="2532" y="1981"/>
                    <a:pt x="1981" y="2557"/>
                    <a:pt x="1279" y="2557"/>
                  </a:cubicBezTo>
                  <a:cubicBezTo>
                    <a:pt x="577" y="2557"/>
                    <a:pt x="1" y="1981"/>
                    <a:pt x="1" y="1279"/>
                  </a:cubicBezTo>
                  <a:cubicBezTo>
                    <a:pt x="1" y="577"/>
                    <a:pt x="577" y="1"/>
                    <a:pt x="1279" y="1"/>
                  </a:cubicBezTo>
                  <a:cubicBezTo>
                    <a:pt x="1981" y="1"/>
                    <a:pt x="2532" y="577"/>
                    <a:pt x="2532" y="1279"/>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2490513" y="2135425"/>
              <a:ext cx="188625" cy="302050"/>
            </a:xfrm>
            <a:custGeom>
              <a:avLst/>
              <a:gdLst/>
              <a:ahLst/>
              <a:cxnLst/>
              <a:rect l="l" t="t" r="r" b="b"/>
              <a:pathLst>
                <a:path w="7545" h="12082" extrusionOk="0">
                  <a:moveTo>
                    <a:pt x="1880" y="1"/>
                  </a:moveTo>
                  <a:lnTo>
                    <a:pt x="777" y="7119"/>
                  </a:lnTo>
                  <a:lnTo>
                    <a:pt x="401" y="9550"/>
                  </a:lnTo>
                  <a:lnTo>
                    <a:pt x="0" y="12081"/>
                  </a:lnTo>
                  <a:lnTo>
                    <a:pt x="7544" y="12081"/>
                  </a:lnTo>
                  <a:lnTo>
                    <a:pt x="7168" y="9550"/>
                  </a:lnTo>
                  <a:lnTo>
                    <a:pt x="6792" y="7119"/>
                  </a:lnTo>
                  <a:lnTo>
                    <a:pt x="56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2490513" y="2135425"/>
              <a:ext cx="188625" cy="302050"/>
            </a:xfrm>
            <a:custGeom>
              <a:avLst/>
              <a:gdLst/>
              <a:ahLst/>
              <a:cxnLst/>
              <a:rect l="l" t="t" r="r" b="b"/>
              <a:pathLst>
                <a:path w="7545" h="12082" fill="none" extrusionOk="0">
                  <a:moveTo>
                    <a:pt x="7544" y="12081"/>
                  </a:moveTo>
                  <a:lnTo>
                    <a:pt x="0" y="12081"/>
                  </a:lnTo>
                  <a:lnTo>
                    <a:pt x="401" y="9550"/>
                  </a:lnTo>
                  <a:lnTo>
                    <a:pt x="777" y="7119"/>
                  </a:lnTo>
                  <a:lnTo>
                    <a:pt x="1880" y="1"/>
                  </a:lnTo>
                  <a:lnTo>
                    <a:pt x="5690" y="1"/>
                  </a:lnTo>
                  <a:lnTo>
                    <a:pt x="6792" y="7119"/>
                  </a:lnTo>
                  <a:lnTo>
                    <a:pt x="7168" y="9550"/>
                  </a:lnTo>
                  <a:close/>
                </a:path>
              </a:pathLst>
            </a:custGeom>
            <a:noFill/>
            <a:ln w="1065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2500538" y="2313375"/>
              <a:ext cx="169200" cy="60800"/>
            </a:xfrm>
            <a:custGeom>
              <a:avLst/>
              <a:gdLst/>
              <a:ahLst/>
              <a:cxnLst/>
              <a:rect l="l" t="t" r="r" b="b"/>
              <a:pathLst>
                <a:path w="6768" h="2432" extrusionOk="0">
                  <a:moveTo>
                    <a:pt x="376" y="1"/>
                  </a:moveTo>
                  <a:lnTo>
                    <a:pt x="0" y="2432"/>
                  </a:lnTo>
                  <a:lnTo>
                    <a:pt x="6767" y="2432"/>
                  </a:lnTo>
                  <a:lnTo>
                    <a:pt x="6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2500538" y="2313375"/>
              <a:ext cx="169200" cy="60800"/>
            </a:xfrm>
            <a:custGeom>
              <a:avLst/>
              <a:gdLst/>
              <a:ahLst/>
              <a:cxnLst/>
              <a:rect l="l" t="t" r="r" b="b"/>
              <a:pathLst>
                <a:path w="6768" h="2432" fill="none" extrusionOk="0">
                  <a:moveTo>
                    <a:pt x="6767" y="2432"/>
                  </a:moveTo>
                  <a:lnTo>
                    <a:pt x="0" y="2432"/>
                  </a:lnTo>
                  <a:lnTo>
                    <a:pt x="376" y="1"/>
                  </a:lnTo>
                  <a:lnTo>
                    <a:pt x="6391"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p:cNvSpPr/>
            <p:nvPr/>
          </p:nvSpPr>
          <p:spPr>
            <a:xfrm>
              <a:off x="2447263" y="1954875"/>
              <a:ext cx="109050" cy="98600"/>
            </a:xfrm>
            <a:custGeom>
              <a:avLst/>
              <a:gdLst/>
              <a:ahLst/>
              <a:cxnLst/>
              <a:rect l="l" t="t" r="r" b="b"/>
              <a:pathLst>
                <a:path w="4362" h="3944" extrusionOk="0">
                  <a:moveTo>
                    <a:pt x="716" y="0"/>
                  </a:moveTo>
                  <a:cubicBezTo>
                    <a:pt x="541" y="0"/>
                    <a:pt x="362" y="70"/>
                    <a:pt x="227" y="205"/>
                  </a:cubicBezTo>
                  <a:cubicBezTo>
                    <a:pt x="1" y="456"/>
                    <a:pt x="26" y="857"/>
                    <a:pt x="277" y="1107"/>
                  </a:cubicBezTo>
                  <a:lnTo>
                    <a:pt x="3209" y="3789"/>
                  </a:lnTo>
                  <a:cubicBezTo>
                    <a:pt x="3336" y="3893"/>
                    <a:pt x="3490" y="3944"/>
                    <a:pt x="3640" y="3944"/>
                  </a:cubicBezTo>
                  <a:cubicBezTo>
                    <a:pt x="3817" y="3944"/>
                    <a:pt x="3990" y="3874"/>
                    <a:pt x="4111" y="3739"/>
                  </a:cubicBezTo>
                  <a:cubicBezTo>
                    <a:pt x="4362" y="3488"/>
                    <a:pt x="4337" y="3087"/>
                    <a:pt x="4061" y="2837"/>
                  </a:cubicBezTo>
                  <a:lnTo>
                    <a:pt x="1129" y="155"/>
                  </a:lnTo>
                  <a:cubicBezTo>
                    <a:pt x="1013" y="51"/>
                    <a:pt x="866" y="0"/>
                    <a:pt x="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p:cNvSpPr/>
            <p:nvPr/>
          </p:nvSpPr>
          <p:spPr>
            <a:xfrm>
              <a:off x="2447263" y="1953100"/>
              <a:ext cx="109050" cy="102150"/>
            </a:xfrm>
            <a:custGeom>
              <a:avLst/>
              <a:gdLst/>
              <a:ahLst/>
              <a:cxnLst/>
              <a:rect l="l" t="t" r="r" b="b"/>
              <a:pathLst>
                <a:path w="4362" h="4086" fill="none" extrusionOk="0">
                  <a:moveTo>
                    <a:pt x="4111" y="3810"/>
                  </a:moveTo>
                  <a:lnTo>
                    <a:pt x="4111" y="3810"/>
                  </a:lnTo>
                  <a:cubicBezTo>
                    <a:pt x="3886" y="4061"/>
                    <a:pt x="3485" y="4086"/>
                    <a:pt x="3209" y="3860"/>
                  </a:cubicBezTo>
                  <a:lnTo>
                    <a:pt x="277" y="1178"/>
                  </a:lnTo>
                  <a:cubicBezTo>
                    <a:pt x="26" y="928"/>
                    <a:pt x="1" y="527"/>
                    <a:pt x="227" y="276"/>
                  </a:cubicBezTo>
                  <a:cubicBezTo>
                    <a:pt x="477" y="26"/>
                    <a:pt x="878" y="1"/>
                    <a:pt x="1129" y="226"/>
                  </a:cubicBezTo>
                  <a:lnTo>
                    <a:pt x="4061" y="2908"/>
                  </a:lnTo>
                  <a:cubicBezTo>
                    <a:pt x="4337" y="3158"/>
                    <a:pt x="4362" y="3559"/>
                    <a:pt x="4111" y="3810"/>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2521213" y="2006350"/>
              <a:ext cx="127850" cy="100275"/>
            </a:xfrm>
            <a:custGeom>
              <a:avLst/>
              <a:gdLst/>
              <a:ahLst/>
              <a:cxnLst/>
              <a:rect l="l" t="t" r="r" b="b"/>
              <a:pathLst>
                <a:path w="5114" h="4011" extrusionOk="0">
                  <a:moveTo>
                    <a:pt x="0" y="1"/>
                  </a:moveTo>
                  <a:lnTo>
                    <a:pt x="752" y="4011"/>
                  </a:lnTo>
                  <a:lnTo>
                    <a:pt x="4361" y="4011"/>
                  </a:lnTo>
                  <a:lnTo>
                    <a:pt x="5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2521213" y="2006350"/>
              <a:ext cx="127850" cy="100275"/>
            </a:xfrm>
            <a:custGeom>
              <a:avLst/>
              <a:gdLst/>
              <a:ahLst/>
              <a:cxnLst/>
              <a:rect l="l" t="t" r="r" b="b"/>
              <a:pathLst>
                <a:path w="5114" h="4011" fill="none" extrusionOk="0">
                  <a:moveTo>
                    <a:pt x="4361" y="4011"/>
                  </a:moveTo>
                  <a:lnTo>
                    <a:pt x="752" y="4011"/>
                  </a:lnTo>
                  <a:lnTo>
                    <a:pt x="0" y="1"/>
                  </a:lnTo>
                  <a:lnTo>
                    <a:pt x="5113" y="1"/>
                  </a:ln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p:cNvSpPr/>
            <p:nvPr/>
          </p:nvSpPr>
          <p:spPr>
            <a:xfrm>
              <a:off x="2618338" y="1908625"/>
              <a:ext cx="31975" cy="107150"/>
            </a:xfrm>
            <a:custGeom>
              <a:avLst/>
              <a:gdLst/>
              <a:ahLst/>
              <a:cxnLst/>
              <a:rect l="l" t="t" r="r" b="b"/>
              <a:pathLst>
                <a:path w="1279" h="4286" extrusionOk="0">
                  <a:moveTo>
                    <a:pt x="627" y="0"/>
                  </a:moveTo>
                  <a:cubicBezTo>
                    <a:pt x="276" y="0"/>
                    <a:pt x="0" y="276"/>
                    <a:pt x="0" y="627"/>
                  </a:cubicBezTo>
                  <a:lnTo>
                    <a:pt x="0" y="3659"/>
                  </a:lnTo>
                  <a:cubicBezTo>
                    <a:pt x="0" y="4010"/>
                    <a:pt x="276" y="4286"/>
                    <a:pt x="627" y="4286"/>
                  </a:cubicBezTo>
                  <a:lnTo>
                    <a:pt x="677" y="4286"/>
                  </a:lnTo>
                  <a:cubicBezTo>
                    <a:pt x="1003" y="4286"/>
                    <a:pt x="1278" y="4010"/>
                    <a:pt x="1278" y="3659"/>
                  </a:cubicBezTo>
                  <a:lnTo>
                    <a:pt x="1278" y="627"/>
                  </a:lnTo>
                  <a:cubicBezTo>
                    <a:pt x="1278" y="276"/>
                    <a:pt x="1003" y="0"/>
                    <a:pt x="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2618338" y="1908625"/>
              <a:ext cx="31975" cy="107150"/>
            </a:xfrm>
            <a:custGeom>
              <a:avLst/>
              <a:gdLst/>
              <a:ahLst/>
              <a:cxnLst/>
              <a:rect l="l" t="t" r="r" b="b"/>
              <a:pathLst>
                <a:path w="1279" h="4286" fill="none" extrusionOk="0">
                  <a:moveTo>
                    <a:pt x="677" y="4286"/>
                  </a:moveTo>
                  <a:lnTo>
                    <a:pt x="627" y="4286"/>
                  </a:lnTo>
                  <a:cubicBezTo>
                    <a:pt x="276" y="4286"/>
                    <a:pt x="0" y="4010"/>
                    <a:pt x="0" y="3659"/>
                  </a:cubicBezTo>
                  <a:lnTo>
                    <a:pt x="0" y="627"/>
                  </a:lnTo>
                  <a:cubicBezTo>
                    <a:pt x="0" y="276"/>
                    <a:pt x="276" y="0"/>
                    <a:pt x="627" y="0"/>
                  </a:cubicBezTo>
                  <a:lnTo>
                    <a:pt x="677" y="0"/>
                  </a:lnTo>
                  <a:cubicBezTo>
                    <a:pt x="1003" y="0"/>
                    <a:pt x="1278" y="276"/>
                    <a:pt x="1278" y="627"/>
                  </a:cubicBezTo>
                  <a:lnTo>
                    <a:pt x="1278" y="3659"/>
                  </a:lnTo>
                  <a:cubicBezTo>
                    <a:pt x="1278" y="4010"/>
                    <a:pt x="1003" y="4286"/>
                    <a:pt x="677" y="4286"/>
                  </a:cubicBezTo>
                  <a:close/>
                </a:path>
              </a:pathLst>
            </a:custGeom>
            <a:noFill/>
            <a:ln w="81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2586988" y="1837175"/>
              <a:ext cx="31375" cy="177975"/>
            </a:xfrm>
            <a:custGeom>
              <a:avLst/>
              <a:gdLst/>
              <a:ahLst/>
              <a:cxnLst/>
              <a:rect l="l" t="t" r="r" b="b"/>
              <a:pathLst>
                <a:path w="1255" h="7119" extrusionOk="0">
                  <a:moveTo>
                    <a:pt x="602" y="1"/>
                  </a:moveTo>
                  <a:cubicBezTo>
                    <a:pt x="252" y="1"/>
                    <a:pt x="1" y="277"/>
                    <a:pt x="1" y="602"/>
                  </a:cubicBezTo>
                  <a:lnTo>
                    <a:pt x="1" y="6492"/>
                  </a:lnTo>
                  <a:cubicBezTo>
                    <a:pt x="1" y="6843"/>
                    <a:pt x="252" y="7119"/>
                    <a:pt x="602" y="7119"/>
                  </a:cubicBezTo>
                  <a:lnTo>
                    <a:pt x="653" y="7119"/>
                  </a:lnTo>
                  <a:cubicBezTo>
                    <a:pt x="978" y="7119"/>
                    <a:pt x="1254" y="6843"/>
                    <a:pt x="1254" y="6492"/>
                  </a:cubicBezTo>
                  <a:lnTo>
                    <a:pt x="1254" y="602"/>
                  </a:lnTo>
                  <a:cubicBezTo>
                    <a:pt x="1254" y="277"/>
                    <a:pt x="978"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p:cNvSpPr/>
            <p:nvPr/>
          </p:nvSpPr>
          <p:spPr>
            <a:xfrm>
              <a:off x="2586988" y="1837175"/>
              <a:ext cx="31375" cy="177975"/>
            </a:xfrm>
            <a:custGeom>
              <a:avLst/>
              <a:gdLst/>
              <a:ahLst/>
              <a:cxnLst/>
              <a:rect l="l" t="t" r="r" b="b"/>
              <a:pathLst>
                <a:path w="1255" h="7119" fill="none" extrusionOk="0">
                  <a:moveTo>
                    <a:pt x="653" y="7119"/>
                  </a:moveTo>
                  <a:lnTo>
                    <a:pt x="602" y="7119"/>
                  </a:lnTo>
                  <a:cubicBezTo>
                    <a:pt x="252" y="7119"/>
                    <a:pt x="1" y="6843"/>
                    <a:pt x="1" y="6492"/>
                  </a:cubicBezTo>
                  <a:lnTo>
                    <a:pt x="1" y="602"/>
                  </a:lnTo>
                  <a:cubicBezTo>
                    <a:pt x="1" y="277"/>
                    <a:pt x="252" y="1"/>
                    <a:pt x="602" y="1"/>
                  </a:cubicBezTo>
                  <a:lnTo>
                    <a:pt x="653" y="1"/>
                  </a:lnTo>
                  <a:cubicBezTo>
                    <a:pt x="978" y="1"/>
                    <a:pt x="1254" y="277"/>
                    <a:pt x="1254" y="602"/>
                  </a:cubicBezTo>
                  <a:lnTo>
                    <a:pt x="1254" y="6492"/>
                  </a:lnTo>
                  <a:cubicBezTo>
                    <a:pt x="1254" y="6843"/>
                    <a:pt x="978" y="7119"/>
                    <a:pt x="653" y="7119"/>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p:cNvSpPr/>
            <p:nvPr/>
          </p:nvSpPr>
          <p:spPr>
            <a:xfrm>
              <a:off x="2555038" y="1859750"/>
              <a:ext cx="31975" cy="155400"/>
            </a:xfrm>
            <a:custGeom>
              <a:avLst/>
              <a:gdLst/>
              <a:ahLst/>
              <a:cxnLst/>
              <a:rect l="l" t="t" r="r" b="b"/>
              <a:pathLst>
                <a:path w="1279" h="6216" extrusionOk="0">
                  <a:moveTo>
                    <a:pt x="602" y="0"/>
                  </a:moveTo>
                  <a:cubicBezTo>
                    <a:pt x="276" y="0"/>
                    <a:pt x="1" y="276"/>
                    <a:pt x="1" y="627"/>
                  </a:cubicBezTo>
                  <a:lnTo>
                    <a:pt x="1" y="5589"/>
                  </a:lnTo>
                  <a:cubicBezTo>
                    <a:pt x="1" y="5940"/>
                    <a:pt x="276" y="6216"/>
                    <a:pt x="602" y="6216"/>
                  </a:cubicBezTo>
                  <a:lnTo>
                    <a:pt x="652" y="6216"/>
                  </a:lnTo>
                  <a:cubicBezTo>
                    <a:pt x="1003" y="6216"/>
                    <a:pt x="1279" y="5940"/>
                    <a:pt x="1279" y="5589"/>
                  </a:cubicBezTo>
                  <a:lnTo>
                    <a:pt x="1279" y="627"/>
                  </a:lnTo>
                  <a:cubicBezTo>
                    <a:pt x="1279" y="276"/>
                    <a:pt x="1003" y="0"/>
                    <a:pt x="6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2555038" y="1859750"/>
              <a:ext cx="31975" cy="155400"/>
            </a:xfrm>
            <a:custGeom>
              <a:avLst/>
              <a:gdLst/>
              <a:ahLst/>
              <a:cxnLst/>
              <a:rect l="l" t="t" r="r" b="b"/>
              <a:pathLst>
                <a:path w="1279" h="6216" fill="none" extrusionOk="0">
                  <a:moveTo>
                    <a:pt x="652" y="6216"/>
                  </a:moveTo>
                  <a:lnTo>
                    <a:pt x="602" y="6216"/>
                  </a:lnTo>
                  <a:cubicBezTo>
                    <a:pt x="276" y="6216"/>
                    <a:pt x="1" y="5940"/>
                    <a:pt x="1" y="5589"/>
                  </a:cubicBezTo>
                  <a:lnTo>
                    <a:pt x="1" y="627"/>
                  </a:lnTo>
                  <a:cubicBezTo>
                    <a:pt x="1" y="276"/>
                    <a:pt x="276" y="0"/>
                    <a:pt x="602" y="0"/>
                  </a:cubicBezTo>
                  <a:lnTo>
                    <a:pt x="652" y="0"/>
                  </a:lnTo>
                  <a:cubicBezTo>
                    <a:pt x="1003" y="0"/>
                    <a:pt x="1279" y="276"/>
                    <a:pt x="1279" y="627"/>
                  </a:cubicBezTo>
                  <a:lnTo>
                    <a:pt x="1279" y="5589"/>
                  </a:lnTo>
                  <a:cubicBezTo>
                    <a:pt x="1279" y="5940"/>
                    <a:pt x="1003" y="6216"/>
                    <a:pt x="652" y="6216"/>
                  </a:cubicBezTo>
                  <a:close/>
                </a:path>
              </a:pathLst>
            </a:custGeom>
            <a:noFill/>
            <a:ln w="100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2523088" y="1884175"/>
              <a:ext cx="31975" cy="131600"/>
            </a:xfrm>
            <a:custGeom>
              <a:avLst/>
              <a:gdLst/>
              <a:ahLst/>
              <a:cxnLst/>
              <a:rect l="l" t="t" r="r" b="b"/>
              <a:pathLst>
                <a:path w="1279" h="5264" extrusionOk="0">
                  <a:moveTo>
                    <a:pt x="602" y="1"/>
                  </a:moveTo>
                  <a:cubicBezTo>
                    <a:pt x="276" y="1"/>
                    <a:pt x="1" y="276"/>
                    <a:pt x="1" y="602"/>
                  </a:cubicBezTo>
                  <a:lnTo>
                    <a:pt x="1" y="4637"/>
                  </a:lnTo>
                  <a:cubicBezTo>
                    <a:pt x="1" y="4988"/>
                    <a:pt x="276" y="5264"/>
                    <a:pt x="602" y="5264"/>
                  </a:cubicBezTo>
                  <a:lnTo>
                    <a:pt x="652" y="5264"/>
                  </a:lnTo>
                  <a:cubicBezTo>
                    <a:pt x="1003" y="5264"/>
                    <a:pt x="1279" y="4988"/>
                    <a:pt x="1279" y="4637"/>
                  </a:cubicBezTo>
                  <a:lnTo>
                    <a:pt x="1279" y="602"/>
                  </a:lnTo>
                  <a:cubicBezTo>
                    <a:pt x="1279" y="276"/>
                    <a:pt x="1003"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2523088" y="1884175"/>
              <a:ext cx="31975" cy="131600"/>
            </a:xfrm>
            <a:custGeom>
              <a:avLst/>
              <a:gdLst/>
              <a:ahLst/>
              <a:cxnLst/>
              <a:rect l="l" t="t" r="r" b="b"/>
              <a:pathLst>
                <a:path w="1279" h="5264" fill="none" extrusionOk="0">
                  <a:moveTo>
                    <a:pt x="652" y="5264"/>
                  </a:moveTo>
                  <a:lnTo>
                    <a:pt x="602" y="5264"/>
                  </a:lnTo>
                  <a:cubicBezTo>
                    <a:pt x="276" y="5264"/>
                    <a:pt x="1" y="4988"/>
                    <a:pt x="1" y="4637"/>
                  </a:cubicBezTo>
                  <a:lnTo>
                    <a:pt x="1" y="602"/>
                  </a:lnTo>
                  <a:cubicBezTo>
                    <a:pt x="1" y="276"/>
                    <a:pt x="276" y="1"/>
                    <a:pt x="602" y="1"/>
                  </a:cubicBezTo>
                  <a:lnTo>
                    <a:pt x="652" y="1"/>
                  </a:lnTo>
                  <a:cubicBezTo>
                    <a:pt x="1003" y="1"/>
                    <a:pt x="1279" y="276"/>
                    <a:pt x="1279" y="602"/>
                  </a:cubicBezTo>
                  <a:lnTo>
                    <a:pt x="1279" y="4637"/>
                  </a:lnTo>
                  <a:cubicBezTo>
                    <a:pt x="1279" y="4988"/>
                    <a:pt x="1003" y="5264"/>
                    <a:pt x="652" y="5264"/>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2524338" y="1954350"/>
              <a:ext cx="29475" cy="8000"/>
            </a:xfrm>
            <a:custGeom>
              <a:avLst/>
              <a:gdLst/>
              <a:ahLst/>
              <a:cxnLst/>
              <a:rect l="l" t="t" r="r" b="b"/>
              <a:pathLst>
                <a:path w="1179" h="320" extrusionOk="0">
                  <a:moveTo>
                    <a:pt x="1179" y="1"/>
                  </a:moveTo>
                  <a:lnTo>
                    <a:pt x="1" y="26"/>
                  </a:lnTo>
                  <a:cubicBezTo>
                    <a:pt x="1" y="26"/>
                    <a:pt x="240" y="319"/>
                    <a:pt x="582" y="319"/>
                  </a:cubicBezTo>
                  <a:cubicBezTo>
                    <a:pt x="760" y="319"/>
                    <a:pt x="965" y="240"/>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2524338" y="1954350"/>
              <a:ext cx="29475" cy="17575"/>
            </a:xfrm>
            <a:custGeom>
              <a:avLst/>
              <a:gdLst/>
              <a:ahLst/>
              <a:cxnLst/>
              <a:rect l="l" t="t" r="r" b="b"/>
              <a:pathLst>
                <a:path w="1179" h="703" fill="none" extrusionOk="0">
                  <a:moveTo>
                    <a:pt x="1" y="26"/>
                  </a:moveTo>
                  <a:cubicBezTo>
                    <a:pt x="1" y="26"/>
                    <a:pt x="552" y="702"/>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2524338" y="1914875"/>
              <a:ext cx="29475" cy="8450"/>
            </a:xfrm>
            <a:custGeom>
              <a:avLst/>
              <a:gdLst/>
              <a:ahLst/>
              <a:cxnLst/>
              <a:rect l="l" t="t" r="r" b="b"/>
              <a:pathLst>
                <a:path w="1179" h="338" extrusionOk="0">
                  <a:moveTo>
                    <a:pt x="1179" y="1"/>
                  </a:moveTo>
                  <a:lnTo>
                    <a:pt x="1" y="51"/>
                  </a:lnTo>
                  <a:cubicBezTo>
                    <a:pt x="1" y="51"/>
                    <a:pt x="234" y="337"/>
                    <a:pt x="570" y="337"/>
                  </a:cubicBezTo>
                  <a:cubicBezTo>
                    <a:pt x="750" y="337"/>
                    <a:pt x="960" y="255"/>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2524338" y="1914875"/>
              <a:ext cx="29475" cy="18200"/>
            </a:xfrm>
            <a:custGeom>
              <a:avLst/>
              <a:gdLst/>
              <a:ahLst/>
              <a:cxnLst/>
              <a:rect l="l" t="t" r="r" b="b"/>
              <a:pathLst>
                <a:path w="1179" h="728" fill="none" extrusionOk="0">
                  <a:moveTo>
                    <a:pt x="1" y="51"/>
                  </a:moveTo>
                  <a:cubicBezTo>
                    <a:pt x="1" y="51"/>
                    <a:pt x="552" y="728"/>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2556288" y="1956850"/>
              <a:ext cx="30100" cy="8450"/>
            </a:xfrm>
            <a:custGeom>
              <a:avLst/>
              <a:gdLst/>
              <a:ahLst/>
              <a:cxnLst/>
              <a:rect l="l" t="t" r="r" b="b"/>
              <a:pathLst>
                <a:path w="1204" h="338" extrusionOk="0">
                  <a:moveTo>
                    <a:pt x="1204" y="1"/>
                  </a:moveTo>
                  <a:lnTo>
                    <a:pt x="1" y="51"/>
                  </a:lnTo>
                  <a:cubicBezTo>
                    <a:pt x="1" y="51"/>
                    <a:pt x="234" y="337"/>
                    <a:pt x="577" y="337"/>
                  </a:cubicBezTo>
                  <a:cubicBezTo>
                    <a:pt x="761" y="337"/>
                    <a:pt x="976" y="255"/>
                    <a:pt x="1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2556288" y="1956850"/>
              <a:ext cx="30100" cy="18200"/>
            </a:xfrm>
            <a:custGeom>
              <a:avLst/>
              <a:gdLst/>
              <a:ahLst/>
              <a:cxnLst/>
              <a:rect l="l" t="t" r="r" b="b"/>
              <a:pathLst>
                <a:path w="1204" h="728" fill="none" extrusionOk="0">
                  <a:moveTo>
                    <a:pt x="1" y="51"/>
                  </a:moveTo>
                  <a:cubicBezTo>
                    <a:pt x="1" y="51"/>
                    <a:pt x="552" y="728"/>
                    <a:pt x="1204"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2555663" y="1897950"/>
              <a:ext cx="29475" cy="8450"/>
            </a:xfrm>
            <a:custGeom>
              <a:avLst/>
              <a:gdLst/>
              <a:ahLst/>
              <a:cxnLst/>
              <a:rect l="l" t="t" r="r" b="b"/>
              <a:pathLst>
                <a:path w="1179" h="338" extrusionOk="0">
                  <a:moveTo>
                    <a:pt x="1179" y="1"/>
                  </a:moveTo>
                  <a:lnTo>
                    <a:pt x="1" y="51"/>
                  </a:lnTo>
                  <a:cubicBezTo>
                    <a:pt x="1" y="51"/>
                    <a:pt x="234" y="338"/>
                    <a:pt x="570" y="338"/>
                  </a:cubicBezTo>
                  <a:cubicBezTo>
                    <a:pt x="750" y="338"/>
                    <a:pt x="960" y="255"/>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2555663" y="1897950"/>
              <a:ext cx="29475" cy="18200"/>
            </a:xfrm>
            <a:custGeom>
              <a:avLst/>
              <a:gdLst/>
              <a:ahLst/>
              <a:cxnLst/>
              <a:rect l="l" t="t" r="r" b="b"/>
              <a:pathLst>
                <a:path w="1179" h="728" fill="none" extrusionOk="0">
                  <a:moveTo>
                    <a:pt x="1" y="51"/>
                  </a:moveTo>
                  <a:cubicBezTo>
                    <a:pt x="1" y="51"/>
                    <a:pt x="552" y="728"/>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2588263" y="1954350"/>
              <a:ext cx="29475" cy="8000"/>
            </a:xfrm>
            <a:custGeom>
              <a:avLst/>
              <a:gdLst/>
              <a:ahLst/>
              <a:cxnLst/>
              <a:rect l="l" t="t" r="r" b="b"/>
              <a:pathLst>
                <a:path w="1179" h="320" extrusionOk="0">
                  <a:moveTo>
                    <a:pt x="1178" y="1"/>
                  </a:moveTo>
                  <a:lnTo>
                    <a:pt x="0" y="26"/>
                  </a:lnTo>
                  <a:cubicBezTo>
                    <a:pt x="0" y="26"/>
                    <a:pt x="239" y="319"/>
                    <a:pt x="581" y="319"/>
                  </a:cubicBezTo>
                  <a:cubicBezTo>
                    <a:pt x="759" y="319"/>
                    <a:pt x="964" y="240"/>
                    <a:pt x="1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2588263" y="1954350"/>
              <a:ext cx="29475" cy="17575"/>
            </a:xfrm>
            <a:custGeom>
              <a:avLst/>
              <a:gdLst/>
              <a:ahLst/>
              <a:cxnLst/>
              <a:rect l="l" t="t" r="r" b="b"/>
              <a:pathLst>
                <a:path w="1179" h="703" fill="none" extrusionOk="0">
                  <a:moveTo>
                    <a:pt x="0" y="26"/>
                  </a:moveTo>
                  <a:cubicBezTo>
                    <a:pt x="0" y="26"/>
                    <a:pt x="551" y="702"/>
                    <a:pt x="1178"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2620838" y="1954350"/>
              <a:ext cx="28850" cy="8000"/>
            </a:xfrm>
            <a:custGeom>
              <a:avLst/>
              <a:gdLst/>
              <a:ahLst/>
              <a:cxnLst/>
              <a:rect l="l" t="t" r="r" b="b"/>
              <a:pathLst>
                <a:path w="1154" h="320" extrusionOk="0">
                  <a:moveTo>
                    <a:pt x="1153" y="1"/>
                  </a:moveTo>
                  <a:lnTo>
                    <a:pt x="0" y="26"/>
                  </a:lnTo>
                  <a:cubicBezTo>
                    <a:pt x="0" y="26"/>
                    <a:pt x="229" y="319"/>
                    <a:pt x="563" y="319"/>
                  </a:cubicBezTo>
                  <a:cubicBezTo>
                    <a:pt x="737" y="319"/>
                    <a:pt x="939" y="240"/>
                    <a:pt x="11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2620838" y="1954350"/>
              <a:ext cx="28850" cy="17575"/>
            </a:xfrm>
            <a:custGeom>
              <a:avLst/>
              <a:gdLst/>
              <a:ahLst/>
              <a:cxnLst/>
              <a:rect l="l" t="t" r="r" b="b"/>
              <a:pathLst>
                <a:path w="1154" h="703" fill="none" extrusionOk="0">
                  <a:moveTo>
                    <a:pt x="0" y="26"/>
                  </a:moveTo>
                  <a:cubicBezTo>
                    <a:pt x="0" y="26"/>
                    <a:pt x="527" y="702"/>
                    <a:pt x="1153" y="1"/>
                  </a:cubicBezTo>
                </a:path>
              </a:pathLst>
            </a:custGeom>
            <a:noFill/>
            <a:ln w="87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2586988" y="1871025"/>
              <a:ext cx="30100" cy="7975"/>
            </a:xfrm>
            <a:custGeom>
              <a:avLst/>
              <a:gdLst/>
              <a:ahLst/>
              <a:cxnLst/>
              <a:rect l="l" t="t" r="r" b="b"/>
              <a:pathLst>
                <a:path w="1204" h="319" extrusionOk="0">
                  <a:moveTo>
                    <a:pt x="1204" y="0"/>
                  </a:moveTo>
                  <a:lnTo>
                    <a:pt x="1" y="25"/>
                  </a:lnTo>
                  <a:cubicBezTo>
                    <a:pt x="1" y="25"/>
                    <a:pt x="240" y="319"/>
                    <a:pt x="589" y="319"/>
                  </a:cubicBezTo>
                  <a:cubicBezTo>
                    <a:pt x="771" y="319"/>
                    <a:pt x="981" y="240"/>
                    <a:pt x="1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2586988" y="1871025"/>
              <a:ext cx="30100" cy="17575"/>
            </a:xfrm>
            <a:custGeom>
              <a:avLst/>
              <a:gdLst/>
              <a:ahLst/>
              <a:cxnLst/>
              <a:rect l="l" t="t" r="r" b="b"/>
              <a:pathLst>
                <a:path w="1204" h="703" fill="none" extrusionOk="0">
                  <a:moveTo>
                    <a:pt x="1" y="25"/>
                  </a:moveTo>
                  <a:cubicBezTo>
                    <a:pt x="1" y="25"/>
                    <a:pt x="552" y="702"/>
                    <a:pt x="1204" y="0"/>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2477988" y="1978800"/>
              <a:ext cx="21950" cy="23825"/>
            </a:xfrm>
            <a:custGeom>
              <a:avLst/>
              <a:gdLst/>
              <a:ahLst/>
              <a:cxnLst/>
              <a:rect l="l" t="t" r="r" b="b"/>
              <a:pathLst>
                <a:path w="878" h="953" fill="none" extrusionOk="0">
                  <a:moveTo>
                    <a:pt x="0" y="952"/>
                  </a:moveTo>
                  <a:cubicBezTo>
                    <a:pt x="0" y="952"/>
                    <a:pt x="877" y="927"/>
                    <a:pt x="677" y="0"/>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0" name="Google Shape;2280;p52"/>
            <p:cNvGrpSpPr/>
            <p:nvPr/>
          </p:nvGrpSpPr>
          <p:grpSpPr>
            <a:xfrm>
              <a:off x="6469700" y="1836966"/>
              <a:ext cx="246122" cy="602976"/>
              <a:chOff x="6469700" y="1836966"/>
              <a:chExt cx="246122" cy="602976"/>
            </a:xfrm>
          </p:grpSpPr>
          <p:sp>
            <p:nvSpPr>
              <p:cNvPr id="2281" name="Google Shape;2281;p52"/>
              <p:cNvSpPr/>
              <p:nvPr/>
            </p:nvSpPr>
            <p:spPr>
              <a:xfrm>
                <a:off x="6609626" y="1861399"/>
                <a:ext cx="34812" cy="116502"/>
              </a:xfrm>
              <a:custGeom>
                <a:avLst/>
                <a:gdLst/>
                <a:ahLst/>
                <a:cxnLst/>
                <a:rect l="l" t="t" r="r" b="b"/>
                <a:pathLst>
                  <a:path w="929" h="3109" extrusionOk="0">
                    <a:moveTo>
                      <a:pt x="452" y="0"/>
                    </a:moveTo>
                    <a:cubicBezTo>
                      <a:pt x="201" y="0"/>
                      <a:pt x="1" y="226"/>
                      <a:pt x="1" y="476"/>
                    </a:cubicBezTo>
                    <a:lnTo>
                      <a:pt x="1" y="2657"/>
                    </a:lnTo>
                    <a:cubicBezTo>
                      <a:pt x="1" y="2908"/>
                      <a:pt x="201" y="3108"/>
                      <a:pt x="452" y="3108"/>
                    </a:cubicBezTo>
                    <a:cubicBezTo>
                      <a:pt x="703" y="3108"/>
                      <a:pt x="928" y="2908"/>
                      <a:pt x="928" y="2657"/>
                    </a:cubicBezTo>
                    <a:lnTo>
                      <a:pt x="928" y="476"/>
                    </a:lnTo>
                    <a:cubicBezTo>
                      <a:pt x="928" y="226"/>
                      <a:pt x="703"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6609626" y="1861399"/>
                <a:ext cx="34812" cy="116502"/>
              </a:xfrm>
              <a:custGeom>
                <a:avLst/>
                <a:gdLst/>
                <a:ahLst/>
                <a:cxnLst/>
                <a:rect l="l" t="t" r="r" b="b"/>
                <a:pathLst>
                  <a:path w="929" h="3109" fill="none" extrusionOk="0">
                    <a:moveTo>
                      <a:pt x="452" y="3108"/>
                    </a:moveTo>
                    <a:lnTo>
                      <a:pt x="452" y="3108"/>
                    </a:lnTo>
                    <a:cubicBezTo>
                      <a:pt x="201" y="3108"/>
                      <a:pt x="1" y="2908"/>
                      <a:pt x="1" y="2657"/>
                    </a:cubicBezTo>
                    <a:lnTo>
                      <a:pt x="1" y="476"/>
                    </a:lnTo>
                    <a:cubicBezTo>
                      <a:pt x="1" y="226"/>
                      <a:pt x="201" y="0"/>
                      <a:pt x="452" y="0"/>
                    </a:cubicBezTo>
                    <a:cubicBezTo>
                      <a:pt x="703" y="0"/>
                      <a:pt x="928" y="226"/>
                      <a:pt x="928" y="476"/>
                    </a:cubicBezTo>
                    <a:lnTo>
                      <a:pt x="928" y="2657"/>
                    </a:lnTo>
                    <a:cubicBezTo>
                      <a:pt x="928" y="2908"/>
                      <a:pt x="703" y="3108"/>
                      <a:pt x="452" y="310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6574888" y="1861399"/>
                <a:ext cx="34774" cy="116502"/>
              </a:xfrm>
              <a:custGeom>
                <a:avLst/>
                <a:gdLst/>
                <a:ahLst/>
                <a:cxnLst/>
                <a:rect l="l" t="t" r="r" b="b"/>
                <a:pathLst>
                  <a:path w="928" h="3109" extrusionOk="0">
                    <a:moveTo>
                      <a:pt x="452" y="0"/>
                    </a:moveTo>
                    <a:cubicBezTo>
                      <a:pt x="201" y="0"/>
                      <a:pt x="1" y="226"/>
                      <a:pt x="1" y="476"/>
                    </a:cubicBezTo>
                    <a:lnTo>
                      <a:pt x="1" y="2632"/>
                    </a:lnTo>
                    <a:cubicBezTo>
                      <a:pt x="1" y="2883"/>
                      <a:pt x="201" y="3108"/>
                      <a:pt x="452" y="3108"/>
                    </a:cubicBezTo>
                    <a:cubicBezTo>
                      <a:pt x="702" y="3108"/>
                      <a:pt x="928" y="2883"/>
                      <a:pt x="928" y="2632"/>
                    </a:cubicBezTo>
                    <a:lnTo>
                      <a:pt x="928" y="476"/>
                    </a:lnTo>
                    <a:cubicBezTo>
                      <a:pt x="928" y="226"/>
                      <a:pt x="702"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6574888" y="1861399"/>
                <a:ext cx="34774" cy="116502"/>
              </a:xfrm>
              <a:custGeom>
                <a:avLst/>
                <a:gdLst/>
                <a:ahLst/>
                <a:cxnLst/>
                <a:rect l="l" t="t" r="r" b="b"/>
                <a:pathLst>
                  <a:path w="928" h="3109" fill="none" extrusionOk="0">
                    <a:moveTo>
                      <a:pt x="452" y="3108"/>
                    </a:moveTo>
                    <a:lnTo>
                      <a:pt x="452" y="3108"/>
                    </a:lnTo>
                    <a:cubicBezTo>
                      <a:pt x="201" y="3108"/>
                      <a:pt x="1" y="2883"/>
                      <a:pt x="1" y="2632"/>
                    </a:cubicBezTo>
                    <a:lnTo>
                      <a:pt x="1" y="476"/>
                    </a:lnTo>
                    <a:cubicBezTo>
                      <a:pt x="1" y="226"/>
                      <a:pt x="201" y="0"/>
                      <a:pt x="452" y="0"/>
                    </a:cubicBezTo>
                    <a:cubicBezTo>
                      <a:pt x="702" y="0"/>
                      <a:pt x="928" y="226"/>
                      <a:pt x="928" y="476"/>
                    </a:cubicBezTo>
                    <a:lnTo>
                      <a:pt x="928" y="2632"/>
                    </a:lnTo>
                    <a:cubicBezTo>
                      <a:pt x="928" y="2883"/>
                      <a:pt x="702" y="3108"/>
                      <a:pt x="452" y="310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a:off x="6540150" y="1861399"/>
                <a:ext cx="34774" cy="116502"/>
              </a:xfrm>
              <a:custGeom>
                <a:avLst/>
                <a:gdLst/>
                <a:ahLst/>
                <a:cxnLst/>
                <a:rect l="l" t="t" r="r" b="b"/>
                <a:pathLst>
                  <a:path w="928" h="3109" extrusionOk="0">
                    <a:moveTo>
                      <a:pt x="451" y="0"/>
                    </a:moveTo>
                    <a:cubicBezTo>
                      <a:pt x="201" y="0"/>
                      <a:pt x="0" y="226"/>
                      <a:pt x="0" y="476"/>
                    </a:cubicBezTo>
                    <a:lnTo>
                      <a:pt x="0" y="2632"/>
                    </a:lnTo>
                    <a:cubicBezTo>
                      <a:pt x="0" y="2883"/>
                      <a:pt x="201" y="3108"/>
                      <a:pt x="451" y="3108"/>
                    </a:cubicBezTo>
                    <a:cubicBezTo>
                      <a:pt x="702" y="3108"/>
                      <a:pt x="928" y="2883"/>
                      <a:pt x="928" y="2632"/>
                    </a:cubicBezTo>
                    <a:lnTo>
                      <a:pt x="928" y="476"/>
                    </a:lnTo>
                    <a:cubicBezTo>
                      <a:pt x="928" y="226"/>
                      <a:pt x="702" y="0"/>
                      <a:pt x="4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p:cNvSpPr/>
              <p:nvPr/>
            </p:nvSpPr>
            <p:spPr>
              <a:xfrm>
                <a:off x="6540150" y="1861399"/>
                <a:ext cx="34774" cy="116502"/>
              </a:xfrm>
              <a:custGeom>
                <a:avLst/>
                <a:gdLst/>
                <a:ahLst/>
                <a:cxnLst/>
                <a:rect l="l" t="t" r="r" b="b"/>
                <a:pathLst>
                  <a:path w="928" h="3109" fill="none" extrusionOk="0">
                    <a:moveTo>
                      <a:pt x="451" y="3108"/>
                    </a:moveTo>
                    <a:lnTo>
                      <a:pt x="451" y="3108"/>
                    </a:lnTo>
                    <a:cubicBezTo>
                      <a:pt x="201" y="3108"/>
                      <a:pt x="0" y="2883"/>
                      <a:pt x="0" y="2632"/>
                    </a:cubicBezTo>
                    <a:lnTo>
                      <a:pt x="0" y="476"/>
                    </a:lnTo>
                    <a:cubicBezTo>
                      <a:pt x="0" y="226"/>
                      <a:pt x="201" y="0"/>
                      <a:pt x="451" y="0"/>
                    </a:cubicBezTo>
                    <a:cubicBezTo>
                      <a:pt x="702" y="0"/>
                      <a:pt x="928" y="226"/>
                      <a:pt x="928" y="476"/>
                    </a:cubicBezTo>
                    <a:lnTo>
                      <a:pt x="928" y="2632"/>
                    </a:lnTo>
                    <a:cubicBezTo>
                      <a:pt x="928" y="2883"/>
                      <a:pt x="702" y="3108"/>
                      <a:pt x="451" y="3108"/>
                    </a:cubicBezTo>
                    <a:close/>
                  </a:path>
                </a:pathLst>
              </a:custGeom>
              <a:noFill/>
              <a:ln w="37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6505375" y="1861399"/>
                <a:ext cx="34812" cy="116502"/>
              </a:xfrm>
              <a:custGeom>
                <a:avLst/>
                <a:gdLst/>
                <a:ahLst/>
                <a:cxnLst/>
                <a:rect l="l" t="t" r="r" b="b"/>
                <a:pathLst>
                  <a:path w="929" h="3109" extrusionOk="0">
                    <a:moveTo>
                      <a:pt x="452" y="0"/>
                    </a:moveTo>
                    <a:cubicBezTo>
                      <a:pt x="201" y="0"/>
                      <a:pt x="1" y="226"/>
                      <a:pt x="1" y="476"/>
                    </a:cubicBezTo>
                    <a:lnTo>
                      <a:pt x="1" y="2657"/>
                    </a:lnTo>
                    <a:cubicBezTo>
                      <a:pt x="1" y="2908"/>
                      <a:pt x="201" y="3108"/>
                      <a:pt x="452" y="3108"/>
                    </a:cubicBezTo>
                    <a:cubicBezTo>
                      <a:pt x="703" y="3108"/>
                      <a:pt x="928" y="2908"/>
                      <a:pt x="928" y="2657"/>
                    </a:cubicBezTo>
                    <a:lnTo>
                      <a:pt x="928" y="476"/>
                    </a:lnTo>
                    <a:cubicBezTo>
                      <a:pt x="928" y="226"/>
                      <a:pt x="703"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6505375" y="1861399"/>
                <a:ext cx="34812" cy="116502"/>
              </a:xfrm>
              <a:custGeom>
                <a:avLst/>
                <a:gdLst/>
                <a:ahLst/>
                <a:cxnLst/>
                <a:rect l="l" t="t" r="r" b="b"/>
                <a:pathLst>
                  <a:path w="929" h="3109" fill="none" extrusionOk="0">
                    <a:moveTo>
                      <a:pt x="452" y="3108"/>
                    </a:moveTo>
                    <a:lnTo>
                      <a:pt x="452" y="3108"/>
                    </a:lnTo>
                    <a:cubicBezTo>
                      <a:pt x="201" y="3108"/>
                      <a:pt x="1" y="2908"/>
                      <a:pt x="1" y="2657"/>
                    </a:cubicBezTo>
                    <a:lnTo>
                      <a:pt x="1" y="476"/>
                    </a:lnTo>
                    <a:cubicBezTo>
                      <a:pt x="1" y="226"/>
                      <a:pt x="201" y="0"/>
                      <a:pt x="452" y="0"/>
                    </a:cubicBezTo>
                    <a:cubicBezTo>
                      <a:pt x="703" y="0"/>
                      <a:pt x="928" y="226"/>
                      <a:pt x="928" y="476"/>
                    </a:cubicBezTo>
                    <a:lnTo>
                      <a:pt x="928" y="2657"/>
                    </a:lnTo>
                    <a:cubicBezTo>
                      <a:pt x="928" y="2908"/>
                      <a:pt x="703" y="3108"/>
                      <a:pt x="452" y="310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6538276" y="2064242"/>
                <a:ext cx="68575" cy="69549"/>
              </a:xfrm>
              <a:custGeom>
                <a:avLst/>
                <a:gdLst/>
                <a:ahLst/>
                <a:cxnLst/>
                <a:rect l="l" t="t" r="r" b="b"/>
                <a:pathLst>
                  <a:path w="1830" h="1856" extrusionOk="0">
                    <a:moveTo>
                      <a:pt x="927" y="1"/>
                    </a:moveTo>
                    <a:cubicBezTo>
                      <a:pt x="401" y="1"/>
                      <a:pt x="0" y="427"/>
                      <a:pt x="0" y="928"/>
                    </a:cubicBezTo>
                    <a:cubicBezTo>
                      <a:pt x="0" y="1429"/>
                      <a:pt x="401" y="1856"/>
                      <a:pt x="927" y="1856"/>
                    </a:cubicBezTo>
                    <a:cubicBezTo>
                      <a:pt x="1429" y="1856"/>
                      <a:pt x="1830" y="1429"/>
                      <a:pt x="1830" y="928"/>
                    </a:cubicBezTo>
                    <a:cubicBezTo>
                      <a:pt x="1830" y="427"/>
                      <a:pt x="1429"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6538276" y="2064242"/>
                <a:ext cx="68575" cy="69549"/>
              </a:xfrm>
              <a:custGeom>
                <a:avLst/>
                <a:gdLst/>
                <a:ahLst/>
                <a:cxnLst/>
                <a:rect l="l" t="t" r="r" b="b"/>
                <a:pathLst>
                  <a:path w="1830" h="1856" fill="none" extrusionOk="0">
                    <a:moveTo>
                      <a:pt x="1830" y="928"/>
                    </a:moveTo>
                    <a:cubicBezTo>
                      <a:pt x="1830" y="1429"/>
                      <a:pt x="1429" y="1856"/>
                      <a:pt x="927" y="1856"/>
                    </a:cubicBezTo>
                    <a:cubicBezTo>
                      <a:pt x="401" y="1856"/>
                      <a:pt x="0" y="1429"/>
                      <a:pt x="0" y="928"/>
                    </a:cubicBezTo>
                    <a:cubicBezTo>
                      <a:pt x="0" y="427"/>
                      <a:pt x="401" y="1"/>
                      <a:pt x="927" y="1"/>
                    </a:cubicBezTo>
                    <a:cubicBezTo>
                      <a:pt x="1429" y="1"/>
                      <a:pt x="1830" y="427"/>
                      <a:pt x="1830" y="92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6469700" y="2109323"/>
                <a:ext cx="205724" cy="330620"/>
              </a:xfrm>
              <a:custGeom>
                <a:avLst/>
                <a:gdLst/>
                <a:ahLst/>
                <a:cxnLst/>
                <a:rect l="l" t="t" r="r" b="b"/>
                <a:pathLst>
                  <a:path w="5490" h="8823" extrusionOk="0">
                    <a:moveTo>
                      <a:pt x="1354" y="1"/>
                    </a:moveTo>
                    <a:lnTo>
                      <a:pt x="552" y="5189"/>
                    </a:lnTo>
                    <a:lnTo>
                      <a:pt x="276" y="6943"/>
                    </a:lnTo>
                    <a:lnTo>
                      <a:pt x="1" y="8823"/>
                    </a:lnTo>
                    <a:lnTo>
                      <a:pt x="5489" y="8823"/>
                    </a:lnTo>
                    <a:lnTo>
                      <a:pt x="5214" y="6943"/>
                    </a:lnTo>
                    <a:lnTo>
                      <a:pt x="4938" y="5189"/>
                    </a:lnTo>
                    <a:lnTo>
                      <a:pt x="4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6480043" y="2303734"/>
                <a:ext cx="185039" cy="65802"/>
              </a:xfrm>
              <a:custGeom>
                <a:avLst/>
                <a:gdLst/>
                <a:ahLst/>
                <a:cxnLst/>
                <a:rect l="l" t="t" r="r" b="b"/>
                <a:pathLst>
                  <a:path w="4938" h="1756" extrusionOk="0">
                    <a:moveTo>
                      <a:pt x="276" y="1"/>
                    </a:moveTo>
                    <a:lnTo>
                      <a:pt x="0" y="1755"/>
                    </a:lnTo>
                    <a:lnTo>
                      <a:pt x="4938" y="1755"/>
                    </a:lnTo>
                    <a:lnTo>
                      <a:pt x="46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6480043" y="2303734"/>
                <a:ext cx="185039" cy="65802"/>
              </a:xfrm>
              <a:custGeom>
                <a:avLst/>
                <a:gdLst/>
                <a:ahLst/>
                <a:cxnLst/>
                <a:rect l="l" t="t" r="r" b="b"/>
                <a:pathLst>
                  <a:path w="4938" h="1756" fill="none" extrusionOk="0">
                    <a:moveTo>
                      <a:pt x="4938" y="1755"/>
                    </a:moveTo>
                    <a:lnTo>
                      <a:pt x="0" y="1755"/>
                    </a:lnTo>
                    <a:lnTo>
                      <a:pt x="276" y="1"/>
                    </a:lnTo>
                    <a:lnTo>
                      <a:pt x="4662" y="1"/>
                    </a:ln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6507286" y="1968460"/>
                <a:ext cx="135276" cy="109907"/>
              </a:xfrm>
              <a:custGeom>
                <a:avLst/>
                <a:gdLst/>
                <a:ahLst/>
                <a:cxnLst/>
                <a:rect l="l" t="t" r="r" b="b"/>
                <a:pathLst>
                  <a:path w="3610" h="2933" extrusionOk="0">
                    <a:moveTo>
                      <a:pt x="0" y="0"/>
                    </a:moveTo>
                    <a:lnTo>
                      <a:pt x="526" y="2933"/>
                    </a:lnTo>
                    <a:lnTo>
                      <a:pt x="3083" y="2933"/>
                    </a:lnTo>
                    <a:lnTo>
                      <a:pt x="3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6507286" y="1968460"/>
                <a:ext cx="135276" cy="109907"/>
              </a:xfrm>
              <a:custGeom>
                <a:avLst/>
                <a:gdLst/>
                <a:ahLst/>
                <a:cxnLst/>
                <a:rect l="l" t="t" r="r" b="b"/>
                <a:pathLst>
                  <a:path w="3610" h="2933" fill="none" extrusionOk="0">
                    <a:moveTo>
                      <a:pt x="3083" y="2933"/>
                    </a:moveTo>
                    <a:lnTo>
                      <a:pt x="526" y="2933"/>
                    </a:lnTo>
                    <a:lnTo>
                      <a:pt x="0" y="0"/>
                    </a:lnTo>
                    <a:lnTo>
                      <a:pt x="3609" y="0"/>
                    </a:ln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6604941" y="1953059"/>
                <a:ext cx="110881" cy="75919"/>
              </a:xfrm>
              <a:custGeom>
                <a:avLst/>
                <a:gdLst/>
                <a:ahLst/>
                <a:cxnLst/>
                <a:rect l="l" t="t" r="r" b="b"/>
                <a:pathLst>
                  <a:path w="2959" h="2026" extrusionOk="0">
                    <a:moveTo>
                      <a:pt x="2411" y="0"/>
                    </a:moveTo>
                    <a:cubicBezTo>
                      <a:pt x="2333" y="0"/>
                      <a:pt x="2255" y="20"/>
                      <a:pt x="2181" y="61"/>
                    </a:cubicBezTo>
                    <a:lnTo>
                      <a:pt x="301" y="1163"/>
                    </a:lnTo>
                    <a:cubicBezTo>
                      <a:pt x="76" y="1289"/>
                      <a:pt x="1" y="1564"/>
                      <a:pt x="126" y="1790"/>
                    </a:cubicBezTo>
                    <a:cubicBezTo>
                      <a:pt x="210" y="1942"/>
                      <a:pt x="363" y="2026"/>
                      <a:pt x="523" y="2026"/>
                    </a:cubicBezTo>
                    <a:cubicBezTo>
                      <a:pt x="600" y="2026"/>
                      <a:pt x="679" y="2006"/>
                      <a:pt x="752" y="1965"/>
                    </a:cubicBezTo>
                    <a:lnTo>
                      <a:pt x="2657" y="863"/>
                    </a:lnTo>
                    <a:cubicBezTo>
                      <a:pt x="2883" y="737"/>
                      <a:pt x="2958" y="462"/>
                      <a:pt x="2808" y="236"/>
                    </a:cubicBezTo>
                    <a:cubicBezTo>
                      <a:pt x="2723" y="84"/>
                      <a:pt x="2570" y="0"/>
                      <a:pt x="2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a:off x="6604941" y="1950623"/>
                <a:ext cx="110881" cy="80791"/>
              </a:xfrm>
              <a:custGeom>
                <a:avLst/>
                <a:gdLst/>
                <a:ahLst/>
                <a:cxnLst/>
                <a:rect l="l" t="t" r="r" b="b"/>
                <a:pathLst>
                  <a:path w="2959" h="2156" fill="none" extrusionOk="0">
                    <a:moveTo>
                      <a:pt x="126" y="1855"/>
                    </a:moveTo>
                    <a:lnTo>
                      <a:pt x="126" y="1855"/>
                    </a:lnTo>
                    <a:cubicBezTo>
                      <a:pt x="1" y="1629"/>
                      <a:pt x="76" y="1354"/>
                      <a:pt x="301" y="1228"/>
                    </a:cubicBezTo>
                    <a:lnTo>
                      <a:pt x="2181" y="126"/>
                    </a:lnTo>
                    <a:cubicBezTo>
                      <a:pt x="2407" y="0"/>
                      <a:pt x="2682" y="75"/>
                      <a:pt x="2808" y="301"/>
                    </a:cubicBezTo>
                    <a:cubicBezTo>
                      <a:pt x="2958" y="527"/>
                      <a:pt x="2883" y="802"/>
                      <a:pt x="2657" y="928"/>
                    </a:cubicBezTo>
                    <a:lnTo>
                      <a:pt x="752" y="2030"/>
                    </a:lnTo>
                    <a:cubicBezTo>
                      <a:pt x="527" y="2156"/>
                      <a:pt x="251" y="2080"/>
                      <a:pt x="126" y="1855"/>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2"/>
              <p:cNvSpPr/>
              <p:nvPr/>
            </p:nvSpPr>
            <p:spPr>
              <a:xfrm>
                <a:off x="6609626" y="1836966"/>
                <a:ext cx="43243" cy="99602"/>
              </a:xfrm>
              <a:custGeom>
                <a:avLst/>
                <a:gdLst/>
                <a:ahLst/>
                <a:cxnLst/>
                <a:rect l="l" t="t" r="r" b="b"/>
                <a:pathLst>
                  <a:path w="1154" h="2658" extrusionOk="0">
                    <a:moveTo>
                      <a:pt x="427" y="1"/>
                    </a:moveTo>
                    <a:cubicBezTo>
                      <a:pt x="201" y="1"/>
                      <a:pt x="1" y="201"/>
                      <a:pt x="1" y="402"/>
                    </a:cubicBezTo>
                    <a:lnTo>
                      <a:pt x="76" y="2181"/>
                    </a:lnTo>
                    <a:cubicBezTo>
                      <a:pt x="76" y="2457"/>
                      <a:pt x="327" y="2657"/>
                      <a:pt x="577" y="2657"/>
                    </a:cubicBezTo>
                    <a:lnTo>
                      <a:pt x="703" y="2657"/>
                    </a:lnTo>
                    <a:cubicBezTo>
                      <a:pt x="953" y="2657"/>
                      <a:pt x="1154" y="2457"/>
                      <a:pt x="1154" y="2181"/>
                    </a:cubicBezTo>
                    <a:lnTo>
                      <a:pt x="1003" y="402"/>
                    </a:lnTo>
                    <a:cubicBezTo>
                      <a:pt x="978" y="201"/>
                      <a:pt x="778" y="1"/>
                      <a:pt x="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2"/>
              <p:cNvSpPr/>
              <p:nvPr/>
            </p:nvSpPr>
            <p:spPr>
              <a:xfrm>
                <a:off x="6609626" y="1836966"/>
                <a:ext cx="43243" cy="99602"/>
              </a:xfrm>
              <a:custGeom>
                <a:avLst/>
                <a:gdLst/>
                <a:ahLst/>
                <a:cxnLst/>
                <a:rect l="l" t="t" r="r" b="b"/>
                <a:pathLst>
                  <a:path w="1154" h="2658" fill="none" extrusionOk="0">
                    <a:moveTo>
                      <a:pt x="703" y="2657"/>
                    </a:moveTo>
                    <a:lnTo>
                      <a:pt x="577" y="2657"/>
                    </a:lnTo>
                    <a:cubicBezTo>
                      <a:pt x="327" y="2657"/>
                      <a:pt x="76" y="2457"/>
                      <a:pt x="76" y="2181"/>
                    </a:cubicBezTo>
                    <a:lnTo>
                      <a:pt x="1" y="402"/>
                    </a:lnTo>
                    <a:cubicBezTo>
                      <a:pt x="1" y="201"/>
                      <a:pt x="201" y="1"/>
                      <a:pt x="427" y="1"/>
                    </a:cubicBezTo>
                    <a:lnTo>
                      <a:pt x="527" y="1"/>
                    </a:lnTo>
                    <a:cubicBezTo>
                      <a:pt x="778" y="1"/>
                      <a:pt x="978" y="201"/>
                      <a:pt x="1003" y="402"/>
                    </a:cubicBezTo>
                    <a:lnTo>
                      <a:pt x="1154" y="2181"/>
                    </a:lnTo>
                    <a:cubicBezTo>
                      <a:pt x="1154" y="2457"/>
                      <a:pt x="953" y="2657"/>
                      <a:pt x="703"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2"/>
              <p:cNvSpPr/>
              <p:nvPr/>
            </p:nvSpPr>
            <p:spPr>
              <a:xfrm>
                <a:off x="6573014" y="1836966"/>
                <a:ext cx="39496" cy="99602"/>
              </a:xfrm>
              <a:custGeom>
                <a:avLst/>
                <a:gdLst/>
                <a:ahLst/>
                <a:cxnLst/>
                <a:rect l="l" t="t" r="r" b="b"/>
                <a:pathLst>
                  <a:path w="1054" h="2658" extrusionOk="0">
                    <a:moveTo>
                      <a:pt x="427" y="1"/>
                    </a:moveTo>
                    <a:cubicBezTo>
                      <a:pt x="201" y="1"/>
                      <a:pt x="0" y="201"/>
                      <a:pt x="0" y="402"/>
                    </a:cubicBezTo>
                    <a:lnTo>
                      <a:pt x="0" y="2181"/>
                    </a:lnTo>
                    <a:cubicBezTo>
                      <a:pt x="0" y="2432"/>
                      <a:pt x="201" y="2657"/>
                      <a:pt x="477" y="2657"/>
                    </a:cubicBezTo>
                    <a:lnTo>
                      <a:pt x="577" y="2657"/>
                    </a:lnTo>
                    <a:cubicBezTo>
                      <a:pt x="853" y="2657"/>
                      <a:pt x="1053" y="2432"/>
                      <a:pt x="1053" y="2181"/>
                    </a:cubicBezTo>
                    <a:lnTo>
                      <a:pt x="978" y="402"/>
                    </a:lnTo>
                    <a:cubicBezTo>
                      <a:pt x="978" y="201"/>
                      <a:pt x="777" y="1"/>
                      <a:pt x="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2"/>
              <p:cNvSpPr/>
              <p:nvPr/>
            </p:nvSpPr>
            <p:spPr>
              <a:xfrm>
                <a:off x="6573014" y="1836966"/>
                <a:ext cx="39496" cy="99602"/>
              </a:xfrm>
              <a:custGeom>
                <a:avLst/>
                <a:gdLst/>
                <a:ahLst/>
                <a:cxnLst/>
                <a:rect l="l" t="t" r="r" b="b"/>
                <a:pathLst>
                  <a:path w="1054" h="2658" fill="none" extrusionOk="0">
                    <a:moveTo>
                      <a:pt x="577" y="2657"/>
                    </a:moveTo>
                    <a:lnTo>
                      <a:pt x="477" y="2657"/>
                    </a:lnTo>
                    <a:cubicBezTo>
                      <a:pt x="201" y="2657"/>
                      <a:pt x="0" y="2432"/>
                      <a:pt x="0" y="2181"/>
                    </a:cubicBezTo>
                    <a:lnTo>
                      <a:pt x="0" y="402"/>
                    </a:lnTo>
                    <a:cubicBezTo>
                      <a:pt x="0" y="201"/>
                      <a:pt x="201" y="1"/>
                      <a:pt x="427" y="1"/>
                    </a:cubicBezTo>
                    <a:lnTo>
                      <a:pt x="527" y="1"/>
                    </a:lnTo>
                    <a:cubicBezTo>
                      <a:pt x="777" y="1"/>
                      <a:pt x="978" y="201"/>
                      <a:pt x="978" y="402"/>
                    </a:cubicBezTo>
                    <a:lnTo>
                      <a:pt x="1053" y="2181"/>
                    </a:lnTo>
                    <a:cubicBezTo>
                      <a:pt x="1053" y="2432"/>
                      <a:pt x="853" y="2657"/>
                      <a:pt x="577"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2"/>
              <p:cNvSpPr/>
              <p:nvPr/>
            </p:nvSpPr>
            <p:spPr>
              <a:xfrm>
                <a:off x="6532618" y="1836966"/>
                <a:ext cx="40433" cy="99602"/>
              </a:xfrm>
              <a:custGeom>
                <a:avLst/>
                <a:gdLst/>
                <a:ahLst/>
                <a:cxnLst/>
                <a:rect l="l" t="t" r="r" b="b"/>
                <a:pathLst>
                  <a:path w="1079" h="2658" extrusionOk="0">
                    <a:moveTo>
                      <a:pt x="527" y="1"/>
                    </a:moveTo>
                    <a:cubicBezTo>
                      <a:pt x="276" y="1"/>
                      <a:pt x="76" y="201"/>
                      <a:pt x="76" y="402"/>
                    </a:cubicBezTo>
                    <a:lnTo>
                      <a:pt x="1" y="2181"/>
                    </a:lnTo>
                    <a:cubicBezTo>
                      <a:pt x="1" y="2432"/>
                      <a:pt x="201" y="2657"/>
                      <a:pt x="477" y="2657"/>
                    </a:cubicBezTo>
                    <a:lnTo>
                      <a:pt x="577" y="2657"/>
                    </a:lnTo>
                    <a:cubicBezTo>
                      <a:pt x="853" y="2657"/>
                      <a:pt x="1078" y="2432"/>
                      <a:pt x="1078" y="2181"/>
                    </a:cubicBezTo>
                    <a:lnTo>
                      <a:pt x="1078" y="402"/>
                    </a:lnTo>
                    <a:cubicBezTo>
                      <a:pt x="1078" y="201"/>
                      <a:pt x="878" y="1"/>
                      <a:pt x="6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2"/>
              <p:cNvSpPr/>
              <p:nvPr/>
            </p:nvSpPr>
            <p:spPr>
              <a:xfrm>
                <a:off x="6532618" y="1836966"/>
                <a:ext cx="40433" cy="99602"/>
              </a:xfrm>
              <a:custGeom>
                <a:avLst/>
                <a:gdLst/>
                <a:ahLst/>
                <a:cxnLst/>
                <a:rect l="l" t="t" r="r" b="b"/>
                <a:pathLst>
                  <a:path w="1079" h="2658" fill="none" extrusionOk="0">
                    <a:moveTo>
                      <a:pt x="577" y="2657"/>
                    </a:moveTo>
                    <a:lnTo>
                      <a:pt x="477" y="2657"/>
                    </a:lnTo>
                    <a:cubicBezTo>
                      <a:pt x="201" y="2657"/>
                      <a:pt x="1" y="2432"/>
                      <a:pt x="1" y="2181"/>
                    </a:cubicBezTo>
                    <a:lnTo>
                      <a:pt x="76" y="402"/>
                    </a:lnTo>
                    <a:cubicBezTo>
                      <a:pt x="76" y="201"/>
                      <a:pt x="276" y="1"/>
                      <a:pt x="527" y="1"/>
                    </a:cubicBezTo>
                    <a:lnTo>
                      <a:pt x="627" y="1"/>
                    </a:lnTo>
                    <a:cubicBezTo>
                      <a:pt x="878" y="1"/>
                      <a:pt x="1078" y="201"/>
                      <a:pt x="1078" y="402"/>
                    </a:cubicBezTo>
                    <a:lnTo>
                      <a:pt x="1078" y="2181"/>
                    </a:lnTo>
                    <a:cubicBezTo>
                      <a:pt x="1078" y="2432"/>
                      <a:pt x="853" y="2657"/>
                      <a:pt x="577"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2"/>
              <p:cNvSpPr/>
              <p:nvPr/>
            </p:nvSpPr>
            <p:spPr>
              <a:xfrm>
                <a:off x="6492259" y="1837903"/>
                <a:ext cx="43206" cy="99602"/>
              </a:xfrm>
              <a:custGeom>
                <a:avLst/>
                <a:gdLst/>
                <a:ahLst/>
                <a:cxnLst/>
                <a:rect l="l" t="t" r="r" b="b"/>
                <a:pathLst>
                  <a:path w="1153" h="2658" extrusionOk="0">
                    <a:moveTo>
                      <a:pt x="627" y="1"/>
                    </a:moveTo>
                    <a:cubicBezTo>
                      <a:pt x="376" y="1"/>
                      <a:pt x="176" y="176"/>
                      <a:pt x="150" y="402"/>
                    </a:cubicBezTo>
                    <a:lnTo>
                      <a:pt x="25" y="2181"/>
                    </a:lnTo>
                    <a:cubicBezTo>
                      <a:pt x="0" y="2457"/>
                      <a:pt x="201" y="2657"/>
                      <a:pt x="476" y="2657"/>
                    </a:cubicBezTo>
                    <a:lnTo>
                      <a:pt x="577" y="2657"/>
                    </a:lnTo>
                    <a:cubicBezTo>
                      <a:pt x="852" y="2657"/>
                      <a:pt x="1078" y="2457"/>
                      <a:pt x="1078" y="2181"/>
                    </a:cubicBezTo>
                    <a:lnTo>
                      <a:pt x="1153" y="402"/>
                    </a:lnTo>
                    <a:cubicBezTo>
                      <a:pt x="1153" y="176"/>
                      <a:pt x="952" y="1"/>
                      <a:pt x="7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2"/>
              <p:cNvSpPr/>
              <p:nvPr/>
            </p:nvSpPr>
            <p:spPr>
              <a:xfrm>
                <a:off x="6492259" y="1837903"/>
                <a:ext cx="43206" cy="99602"/>
              </a:xfrm>
              <a:custGeom>
                <a:avLst/>
                <a:gdLst/>
                <a:ahLst/>
                <a:cxnLst/>
                <a:rect l="l" t="t" r="r" b="b"/>
                <a:pathLst>
                  <a:path w="1153" h="2658" fill="none" extrusionOk="0">
                    <a:moveTo>
                      <a:pt x="577" y="2657"/>
                    </a:moveTo>
                    <a:lnTo>
                      <a:pt x="476" y="2657"/>
                    </a:lnTo>
                    <a:cubicBezTo>
                      <a:pt x="201" y="2657"/>
                      <a:pt x="0" y="2457"/>
                      <a:pt x="25" y="2181"/>
                    </a:cubicBezTo>
                    <a:lnTo>
                      <a:pt x="150" y="402"/>
                    </a:lnTo>
                    <a:cubicBezTo>
                      <a:pt x="176" y="176"/>
                      <a:pt x="376" y="1"/>
                      <a:pt x="627" y="1"/>
                    </a:cubicBezTo>
                    <a:lnTo>
                      <a:pt x="727" y="1"/>
                    </a:lnTo>
                    <a:cubicBezTo>
                      <a:pt x="952" y="1"/>
                      <a:pt x="1153" y="176"/>
                      <a:pt x="1153" y="402"/>
                    </a:cubicBezTo>
                    <a:lnTo>
                      <a:pt x="1078" y="2181"/>
                    </a:lnTo>
                    <a:cubicBezTo>
                      <a:pt x="1078" y="2457"/>
                      <a:pt x="852" y="2657"/>
                      <a:pt x="577"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2"/>
              <p:cNvSpPr/>
              <p:nvPr/>
            </p:nvSpPr>
            <p:spPr>
              <a:xfrm>
                <a:off x="6469700" y="2109323"/>
                <a:ext cx="205724" cy="330620"/>
              </a:xfrm>
              <a:custGeom>
                <a:avLst/>
                <a:gdLst/>
                <a:ahLst/>
                <a:cxnLst/>
                <a:rect l="l" t="t" r="r" b="b"/>
                <a:pathLst>
                  <a:path w="5490" h="8823" fill="none" extrusionOk="0">
                    <a:moveTo>
                      <a:pt x="5489" y="8823"/>
                    </a:moveTo>
                    <a:lnTo>
                      <a:pt x="1" y="8823"/>
                    </a:lnTo>
                    <a:lnTo>
                      <a:pt x="276" y="6943"/>
                    </a:lnTo>
                    <a:lnTo>
                      <a:pt x="552" y="5189"/>
                    </a:lnTo>
                    <a:lnTo>
                      <a:pt x="1354" y="1"/>
                    </a:lnTo>
                    <a:lnTo>
                      <a:pt x="4136" y="1"/>
                    </a:lnTo>
                    <a:lnTo>
                      <a:pt x="4938" y="5189"/>
                    </a:lnTo>
                    <a:lnTo>
                      <a:pt x="5214" y="6943"/>
                    </a:lnTo>
                    <a:close/>
                  </a:path>
                </a:pathLst>
              </a:custGeom>
              <a:noFill/>
              <a:ln w="952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3"/>
                                        </p:tgtEl>
                                        <p:attrNameLst>
                                          <p:attrName>style.visibility</p:attrName>
                                        </p:attrNameLst>
                                      </p:cBhvr>
                                      <p:to>
                                        <p:strVal val="visible"/>
                                      </p:to>
                                    </p:set>
                                    <p:animEffect transition="in" filter="fade">
                                      <p:cBhvr>
                                        <p:cTn id="7" dur="1000"/>
                                        <p:tgtEl>
                                          <p:spTgt spid="22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6"/>
                                        </p:tgtEl>
                                        <p:attrNameLst>
                                          <p:attrName>style.visibility</p:attrName>
                                        </p:attrNameLst>
                                      </p:cBhvr>
                                      <p:to>
                                        <p:strVal val="visible"/>
                                      </p:to>
                                    </p:set>
                                    <p:animEffect transition="in" filter="fade">
                                      <p:cBhvr>
                                        <p:cTn id="12" dur="1000"/>
                                        <p:tgtEl>
                                          <p:spTgt spid="22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7"/>
                                        </p:tgtEl>
                                        <p:attrNameLst>
                                          <p:attrName>style.visibility</p:attrName>
                                        </p:attrNameLst>
                                      </p:cBhvr>
                                      <p:to>
                                        <p:strVal val="visible"/>
                                      </p:to>
                                    </p:set>
                                    <p:animEffect transition="in" filter="fade">
                                      <p:cBhvr>
                                        <p:cTn id="17" dur="1000"/>
                                        <p:tgtEl>
                                          <p:spTgt spid="22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14"/>
                                        </p:tgtEl>
                                        <p:attrNameLst>
                                          <p:attrName>style.visibility</p:attrName>
                                        </p:attrNameLst>
                                      </p:cBhvr>
                                      <p:to>
                                        <p:strVal val="visible"/>
                                      </p:to>
                                    </p:set>
                                    <p:animEffect transition="in" filter="fade">
                                      <p:cBhvr>
                                        <p:cTn id="22" dur="1000"/>
                                        <p:tgtEl>
                                          <p:spTgt spid="22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15"/>
                                        </p:tgtEl>
                                        <p:attrNameLst>
                                          <p:attrName>style.visibility</p:attrName>
                                        </p:attrNameLst>
                                      </p:cBhvr>
                                      <p:to>
                                        <p:strVal val="visible"/>
                                      </p:to>
                                    </p:set>
                                    <p:animEffect transition="in" filter="fade">
                                      <p:cBhvr>
                                        <p:cTn id="27" dur="1000"/>
                                        <p:tgtEl>
                                          <p:spTgt spid="2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4344" y="482894"/>
            <a:ext cx="4062207" cy="746815"/>
          </a:xfrm>
        </p:spPr>
        <p:txBody>
          <a:bodyPr/>
          <a:lstStyle/>
          <a:p>
            <a:r>
              <a:rPr lang="en-US" sz="3200" dirty="0" smtClean="0">
                <a:latin typeface="Roboto" charset="0"/>
                <a:ea typeface="Roboto" charset="0"/>
              </a:rPr>
              <a:t>Please click on video to play</a:t>
            </a:r>
            <a:endParaRPr lang="en-US" sz="3200" dirty="0">
              <a:latin typeface="Roboto" charset="0"/>
              <a:ea typeface="Roboto" charset="0"/>
            </a:endParaRPr>
          </a:p>
        </p:txBody>
      </p:sp>
      <p:pic>
        <p:nvPicPr>
          <p:cNvPr id="7" name="three.mp4">
            <a:hlinkClick r:id="" action="ppaction://media"/>
          </p:cNvPr>
          <p:cNvPicPr>
            <a:picLocks noRot="1" noChangeAspect="1"/>
          </p:cNvPicPr>
          <p:nvPr>
            <a:videoFile r:link="rId1"/>
          </p:nvPr>
        </p:nvPicPr>
        <p:blipFill>
          <a:blip r:embed="rId3"/>
          <a:stretch>
            <a:fillRect/>
          </a:stretch>
        </p:blipFill>
        <p:spPr>
          <a:xfrm>
            <a:off x="515007" y="199696"/>
            <a:ext cx="2971800" cy="4698124"/>
          </a:xfrm>
          <a:prstGeom prst="rect">
            <a:avLst/>
          </a:prstGeom>
        </p:spPr>
      </p:pic>
      <p:sp>
        <p:nvSpPr>
          <p:cNvPr id="10" name="Rectangle 9"/>
          <p:cNvSpPr/>
          <p:nvPr/>
        </p:nvSpPr>
        <p:spPr>
          <a:xfrm>
            <a:off x="3639741" y="2533475"/>
            <a:ext cx="5252011" cy="646331"/>
          </a:xfrm>
          <a:prstGeom prst="rect">
            <a:avLst/>
          </a:prstGeom>
        </p:spPr>
        <p:txBody>
          <a:bodyPr wrap="square">
            <a:spAutoFit/>
          </a:bodyPr>
          <a:lstStyle/>
          <a:p>
            <a:pPr algn="ctr"/>
            <a:r>
              <a:rPr lang="en-US" sz="1800" dirty="0" smtClean="0">
                <a:solidFill>
                  <a:schemeClr val="tx1"/>
                </a:solidFill>
                <a:latin typeface="Roboto" charset="0"/>
                <a:ea typeface="Roboto" charset="0"/>
              </a:rPr>
              <a:t>Module 3:- Server-Server Drowsiness Detection – Part 1</a:t>
            </a:r>
            <a:endParaRPr lang="en-US" sz="1800" dirty="0">
              <a:solidFill>
                <a:schemeClr val="tx1"/>
              </a:solidFill>
            </a:endParaRPr>
          </a:p>
        </p:txBody>
      </p:sp>
      <p:sp>
        <p:nvSpPr>
          <p:cNvPr id="11" name="Rectangle 10"/>
          <p:cNvSpPr/>
          <p:nvPr/>
        </p:nvSpPr>
        <p:spPr>
          <a:xfrm>
            <a:off x="3615559" y="4467379"/>
            <a:ext cx="4740677" cy="523220"/>
          </a:xfrm>
          <a:prstGeom prst="rect">
            <a:avLst/>
          </a:prstGeom>
        </p:spPr>
        <p:txBody>
          <a:bodyPr wrap="square">
            <a:spAutoFit/>
          </a:bodyPr>
          <a:lstStyle/>
          <a:p>
            <a:pPr algn="ctr"/>
            <a:r>
              <a:rPr lang="en-US" b="1" dirty="0" smtClean="0">
                <a:solidFill>
                  <a:schemeClr val="bg2"/>
                </a:solidFill>
                <a:latin typeface="Roboto" charset="0"/>
                <a:ea typeface="Roboto" charset="0"/>
              </a:rPr>
              <a:t>Logging in the database to access server-to-server communication</a:t>
            </a:r>
            <a:endParaRPr lang="en-US" b="1" dirty="0">
              <a:solidFill>
                <a:schemeClr val="bg2"/>
              </a:solidFill>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53"/>
          <p:cNvSpPr txBox="1">
            <a:spLocks noGrp="1"/>
          </p:cNvSpPr>
          <p:nvPr>
            <p:ph type="title"/>
          </p:nvPr>
        </p:nvSpPr>
        <p:spPr>
          <a:xfrm>
            <a:off x="1219700" y="2221500"/>
            <a:ext cx="71157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u="sng"/>
              <a:t>ANDROID APP DEVELOPMENT </a:t>
            </a:r>
            <a:endParaRPr u="sng"/>
          </a:p>
        </p:txBody>
      </p:sp>
      <p:sp>
        <p:nvSpPr>
          <p:cNvPr id="2312" name="Google Shape;2312;p53"/>
          <p:cNvSpPr txBox="1">
            <a:spLocks noGrp="1"/>
          </p:cNvSpPr>
          <p:nvPr>
            <p:ph type="subTitle" idx="1"/>
          </p:nvPr>
        </p:nvSpPr>
        <p:spPr>
          <a:xfrm>
            <a:off x="2046300" y="3230175"/>
            <a:ext cx="5522700" cy="70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Deep Learning in android to recognize drowsy drivers in dark and bright light environments. </a:t>
            </a:r>
            <a:endParaRPr/>
          </a:p>
        </p:txBody>
      </p:sp>
      <p:sp>
        <p:nvSpPr>
          <p:cNvPr id="2313" name="Google Shape;2313;p53"/>
          <p:cNvSpPr txBox="1">
            <a:spLocks noGrp="1"/>
          </p:cNvSpPr>
          <p:nvPr>
            <p:ph type="title" idx="2"/>
          </p:nvPr>
        </p:nvSpPr>
        <p:spPr>
          <a:xfrm>
            <a:off x="3647325" y="1212825"/>
            <a:ext cx="19266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pic>
        <p:nvPicPr>
          <p:cNvPr id="2314" name="Google Shape;2314;p53"/>
          <p:cNvPicPr preferRelativeResize="0"/>
          <p:nvPr/>
        </p:nvPicPr>
        <p:blipFill>
          <a:blip r:embed="rId3">
            <a:alphaModFix/>
          </a:blip>
          <a:stretch>
            <a:fillRect/>
          </a:stretch>
        </p:blipFill>
        <p:spPr>
          <a:xfrm>
            <a:off x="0" y="0"/>
            <a:ext cx="2046302" cy="178797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1"/>
                                        </p:tgtEl>
                                        <p:attrNameLst>
                                          <p:attrName>style.visibility</p:attrName>
                                        </p:attrNameLst>
                                      </p:cBhvr>
                                      <p:to>
                                        <p:strVal val="visible"/>
                                      </p:to>
                                    </p:set>
                                    <p:animEffect transition="in" filter="fade">
                                      <p:cBhvr>
                                        <p:cTn id="7" dur="1000"/>
                                        <p:tgtEl>
                                          <p:spTgt spid="23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12"/>
                                        </p:tgtEl>
                                        <p:attrNameLst>
                                          <p:attrName>style.visibility</p:attrName>
                                        </p:attrNameLst>
                                      </p:cBhvr>
                                      <p:to>
                                        <p:strVal val="visible"/>
                                      </p:to>
                                    </p:set>
                                    <p:anim calcmode="lin" valueType="num">
                                      <p:cBhvr additive="base">
                                        <p:cTn id="12" dur="1000"/>
                                        <p:tgtEl>
                                          <p:spTgt spid="23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54"/>
          <p:cNvSpPr txBox="1">
            <a:spLocks noGrp="1"/>
          </p:cNvSpPr>
          <p:nvPr>
            <p:ph type="ctrTitle"/>
          </p:nvPr>
        </p:nvSpPr>
        <p:spPr>
          <a:xfrm>
            <a:off x="836575" y="228972"/>
            <a:ext cx="71256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900" u="sng">
                <a:solidFill>
                  <a:schemeClr val="dk2"/>
                </a:solidFill>
              </a:rPr>
              <a:t>Firebase and google ml kit</a:t>
            </a:r>
            <a:endParaRPr sz="4900" u="sng">
              <a:solidFill>
                <a:schemeClr val="dk2"/>
              </a:solidFill>
            </a:endParaRPr>
          </a:p>
        </p:txBody>
      </p:sp>
      <p:sp>
        <p:nvSpPr>
          <p:cNvPr id="2320" name="Google Shape;2320;p54"/>
          <p:cNvSpPr txBox="1">
            <a:spLocks noGrp="1"/>
          </p:cNvSpPr>
          <p:nvPr>
            <p:ph type="subTitle" idx="1"/>
          </p:nvPr>
        </p:nvSpPr>
        <p:spPr>
          <a:xfrm>
            <a:off x="563825" y="1458975"/>
            <a:ext cx="2635200" cy="24870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sz="2000" b="1" i="1" u="sng"/>
              <a:t>ML-Kit Implementation:</a:t>
            </a:r>
            <a:endParaRPr sz="2000" b="1" i="1" u="sng"/>
          </a:p>
          <a:p>
            <a:pPr marL="0" lvl="0" indent="0" algn="just" rtl="0">
              <a:spcBef>
                <a:spcPts val="0"/>
              </a:spcBef>
              <a:spcAft>
                <a:spcPts val="0"/>
              </a:spcAft>
              <a:buNone/>
            </a:pPr>
            <a:r>
              <a:rPr lang="en" sz="1700">
                <a:solidFill>
                  <a:srgbClr val="FFFFFF"/>
                </a:solidFill>
              </a:rPr>
              <a:t>FaceNet model using Google ML Kit dependency in android. Augmented reality of Snapchat’s database used for real time analysis also.</a:t>
            </a:r>
            <a:endParaRPr sz="1700">
              <a:solidFill>
                <a:srgbClr val="FFFFFF"/>
              </a:solidFill>
            </a:endParaRPr>
          </a:p>
        </p:txBody>
      </p:sp>
      <p:sp>
        <p:nvSpPr>
          <p:cNvPr id="2321" name="Google Shape;2321;p54"/>
          <p:cNvSpPr txBox="1"/>
          <p:nvPr/>
        </p:nvSpPr>
        <p:spPr>
          <a:xfrm>
            <a:off x="6778425" y="1643900"/>
            <a:ext cx="2181600" cy="2370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000" b="1" i="1" u="sng">
                <a:solidFill>
                  <a:schemeClr val="dk2"/>
                </a:solidFill>
                <a:latin typeface="Roboto"/>
                <a:ea typeface="Roboto"/>
                <a:cs typeface="Roboto"/>
                <a:sym typeface="Roboto"/>
              </a:rPr>
              <a:t>Firebase Implementation:</a:t>
            </a:r>
            <a:r>
              <a:rPr lang="en" sz="2000">
                <a:latin typeface="Roboto"/>
                <a:ea typeface="Roboto"/>
                <a:cs typeface="Roboto"/>
                <a:sym typeface="Roboto"/>
              </a:rPr>
              <a:t> </a:t>
            </a:r>
            <a:r>
              <a:rPr lang="en" sz="1700">
                <a:solidFill>
                  <a:srgbClr val="FFFFFF"/>
                </a:solidFill>
                <a:latin typeface="Roboto"/>
                <a:ea typeface="Roboto"/>
                <a:cs typeface="Roboto"/>
                <a:sym typeface="Roboto"/>
              </a:rPr>
              <a:t>Firebase database used to store user driver credentials. Dependency used for face recognition and detection.</a:t>
            </a:r>
            <a:endParaRPr sz="1700">
              <a:solidFill>
                <a:srgbClr val="FFFFFF"/>
              </a:solidFill>
              <a:latin typeface="Roboto"/>
              <a:ea typeface="Roboto"/>
              <a:cs typeface="Roboto"/>
              <a:sym typeface="Roboto"/>
            </a:endParaRPr>
          </a:p>
        </p:txBody>
      </p:sp>
      <p:pic>
        <p:nvPicPr>
          <p:cNvPr id="2322" name="Google Shape;2322;p54"/>
          <p:cNvPicPr preferRelativeResize="0"/>
          <p:nvPr/>
        </p:nvPicPr>
        <p:blipFill>
          <a:blip r:embed="rId3">
            <a:alphaModFix/>
          </a:blip>
          <a:stretch>
            <a:fillRect/>
          </a:stretch>
        </p:blipFill>
        <p:spPr>
          <a:xfrm>
            <a:off x="3316400" y="3440500"/>
            <a:ext cx="3186574" cy="1702999"/>
          </a:xfrm>
          <a:prstGeom prst="rect">
            <a:avLst/>
          </a:prstGeom>
          <a:noFill/>
          <a:ln>
            <a:noFill/>
          </a:ln>
        </p:spPr>
      </p:pic>
      <p:pic>
        <p:nvPicPr>
          <p:cNvPr id="2323" name="Google Shape;2323;p54"/>
          <p:cNvPicPr preferRelativeResize="0"/>
          <p:nvPr/>
        </p:nvPicPr>
        <p:blipFill>
          <a:blip r:embed="rId4">
            <a:alphaModFix/>
          </a:blip>
          <a:stretch>
            <a:fillRect/>
          </a:stretch>
        </p:blipFill>
        <p:spPr>
          <a:xfrm>
            <a:off x="3316400" y="1288750"/>
            <a:ext cx="3186575" cy="2022800"/>
          </a:xfrm>
          <a:prstGeom prst="rect">
            <a:avLst/>
          </a:prstGeom>
          <a:noFill/>
          <a:ln>
            <a:noFill/>
          </a:ln>
        </p:spPr>
      </p:pic>
      <p:pic>
        <p:nvPicPr>
          <p:cNvPr id="2324" name="Google Shape;2324;p54"/>
          <p:cNvPicPr preferRelativeResize="0"/>
          <p:nvPr/>
        </p:nvPicPr>
        <p:blipFill>
          <a:blip r:embed="rId5">
            <a:alphaModFix/>
          </a:blip>
          <a:stretch>
            <a:fillRect/>
          </a:stretch>
        </p:blipFill>
        <p:spPr>
          <a:xfrm>
            <a:off x="8101850" y="141550"/>
            <a:ext cx="1147200" cy="1147200"/>
          </a:xfrm>
          <a:prstGeom prst="rect">
            <a:avLst/>
          </a:prstGeom>
          <a:noFill/>
          <a:ln>
            <a:noFill/>
          </a:ln>
        </p:spPr>
      </p:pic>
      <p:pic>
        <p:nvPicPr>
          <p:cNvPr id="2325" name="Google Shape;2325;p54"/>
          <p:cNvPicPr preferRelativeResize="0"/>
          <p:nvPr/>
        </p:nvPicPr>
        <p:blipFill>
          <a:blip r:embed="rId6">
            <a:alphaModFix/>
          </a:blip>
          <a:stretch>
            <a:fillRect/>
          </a:stretch>
        </p:blipFill>
        <p:spPr>
          <a:xfrm>
            <a:off x="7375825" y="389400"/>
            <a:ext cx="986800" cy="826349"/>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9"/>
                                        </p:tgtEl>
                                        <p:attrNameLst>
                                          <p:attrName>style.visibility</p:attrName>
                                        </p:attrNameLst>
                                      </p:cBhvr>
                                      <p:to>
                                        <p:strVal val="visible"/>
                                      </p:to>
                                    </p:set>
                                    <p:animEffect transition="in" filter="fade">
                                      <p:cBhvr>
                                        <p:cTn id="7" dur="1000"/>
                                        <p:tgtEl>
                                          <p:spTgt spid="2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55"/>
          <p:cNvSpPr txBox="1">
            <a:spLocks noGrp="1"/>
          </p:cNvSpPr>
          <p:nvPr>
            <p:ph type="ctrTitle"/>
          </p:nvPr>
        </p:nvSpPr>
        <p:spPr>
          <a:xfrm>
            <a:off x="5522700" y="540000"/>
            <a:ext cx="3621300" cy="1633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100" u="sng">
                <a:solidFill>
                  <a:schemeClr val="dk2"/>
                </a:solidFill>
              </a:rPr>
              <a:t>Deep learning convolution network and camerax api</a:t>
            </a:r>
            <a:endParaRPr sz="4100" u="sng">
              <a:solidFill>
                <a:schemeClr val="dk2"/>
              </a:solidFill>
            </a:endParaRPr>
          </a:p>
        </p:txBody>
      </p:sp>
      <p:pic>
        <p:nvPicPr>
          <p:cNvPr id="2331" name="Google Shape;2331;p55"/>
          <p:cNvPicPr preferRelativeResize="0"/>
          <p:nvPr/>
        </p:nvPicPr>
        <p:blipFill>
          <a:blip r:embed="rId3">
            <a:alphaModFix/>
          </a:blip>
          <a:stretch>
            <a:fillRect/>
          </a:stretch>
        </p:blipFill>
        <p:spPr>
          <a:xfrm>
            <a:off x="4939925" y="2933725"/>
            <a:ext cx="4226450" cy="2209775"/>
          </a:xfrm>
          <a:prstGeom prst="rect">
            <a:avLst/>
          </a:prstGeom>
          <a:noFill/>
          <a:ln>
            <a:noFill/>
          </a:ln>
        </p:spPr>
      </p:pic>
      <p:pic>
        <p:nvPicPr>
          <p:cNvPr id="2332" name="Google Shape;2332;p55"/>
          <p:cNvPicPr preferRelativeResize="0"/>
          <p:nvPr/>
        </p:nvPicPr>
        <p:blipFill>
          <a:blip r:embed="rId4">
            <a:alphaModFix/>
          </a:blip>
          <a:stretch>
            <a:fillRect/>
          </a:stretch>
        </p:blipFill>
        <p:spPr>
          <a:xfrm>
            <a:off x="1802925" y="2704000"/>
            <a:ext cx="2772876" cy="1299776"/>
          </a:xfrm>
          <a:prstGeom prst="rect">
            <a:avLst/>
          </a:prstGeom>
          <a:noFill/>
          <a:ln>
            <a:noFill/>
          </a:ln>
        </p:spPr>
      </p:pic>
      <p:pic>
        <p:nvPicPr>
          <p:cNvPr id="2333" name="Google Shape;2333;p55"/>
          <p:cNvPicPr preferRelativeResize="0"/>
          <p:nvPr/>
        </p:nvPicPr>
        <p:blipFill>
          <a:blip r:embed="rId5">
            <a:alphaModFix/>
          </a:blip>
          <a:stretch>
            <a:fillRect/>
          </a:stretch>
        </p:blipFill>
        <p:spPr>
          <a:xfrm>
            <a:off x="0" y="-24075"/>
            <a:ext cx="5522702" cy="2761351"/>
          </a:xfrm>
          <a:prstGeom prst="rect">
            <a:avLst/>
          </a:prstGeom>
          <a:noFill/>
          <a:ln>
            <a:noFill/>
          </a:ln>
        </p:spPr>
      </p:pic>
      <p:sp>
        <p:nvSpPr>
          <p:cNvPr id="2334" name="Google Shape;2334;p55"/>
          <p:cNvSpPr txBox="1"/>
          <p:nvPr/>
        </p:nvSpPr>
        <p:spPr>
          <a:xfrm>
            <a:off x="1264113" y="4107175"/>
            <a:ext cx="3850500" cy="923400"/>
          </a:xfrm>
          <a:prstGeom prst="rect">
            <a:avLst/>
          </a:prstGeom>
          <a:noFill/>
          <a:ln>
            <a:noFill/>
          </a:ln>
        </p:spPr>
        <p:txBody>
          <a:bodyPr spcFirstLastPara="1" wrap="square" lIns="91425" tIns="91425" rIns="91425" bIns="91425" anchor="t" anchorCtr="0">
            <a:spAutoFit/>
          </a:bodyPr>
          <a:lstStyle/>
          <a:p>
            <a:pPr marL="9144" lvl="0" indent="-9144" algn="l" rtl="0">
              <a:spcBef>
                <a:spcPts val="0"/>
              </a:spcBef>
              <a:spcAft>
                <a:spcPts val="0"/>
              </a:spcAft>
              <a:buNone/>
            </a:pPr>
            <a:r>
              <a:rPr lang="en" sz="1600">
                <a:solidFill>
                  <a:srgbClr val="FFFFFF"/>
                </a:solidFill>
                <a:latin typeface="Roboto"/>
                <a:ea typeface="Roboto"/>
                <a:cs typeface="Roboto"/>
                <a:sym typeface="Roboto"/>
              </a:rPr>
              <a:t>Deep learning network automation and CameraX tracking have been compiled in the Face detect api model.</a:t>
            </a:r>
            <a:endParaRPr>
              <a:solidFill>
                <a:srgbClr val="FFFFFF"/>
              </a:solidFill>
              <a:latin typeface="Roboto"/>
              <a:ea typeface="Roboto"/>
              <a:cs typeface="Roboto"/>
              <a:sym typeface="Roboto"/>
            </a:endParaRPr>
          </a:p>
        </p:txBody>
      </p:sp>
      <p:pic>
        <p:nvPicPr>
          <p:cNvPr id="2335" name="Google Shape;2335;p55"/>
          <p:cNvPicPr preferRelativeResize="0"/>
          <p:nvPr/>
        </p:nvPicPr>
        <p:blipFill>
          <a:blip r:embed="rId6">
            <a:alphaModFix/>
          </a:blip>
          <a:stretch>
            <a:fillRect/>
          </a:stretch>
        </p:blipFill>
        <p:spPr>
          <a:xfrm>
            <a:off x="0" y="2737275"/>
            <a:ext cx="1802925" cy="123322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6"/>
          <p:cNvSpPr txBox="1">
            <a:spLocks noGrp="1"/>
          </p:cNvSpPr>
          <p:nvPr>
            <p:ph type="title"/>
          </p:nvPr>
        </p:nvSpPr>
        <p:spPr>
          <a:xfrm>
            <a:off x="4572000" y="359200"/>
            <a:ext cx="4091400" cy="90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u="sng"/>
              <a:t>Bitmap and yuv to rgb conversion and vice versa</a:t>
            </a:r>
            <a:endParaRPr u="sng"/>
          </a:p>
        </p:txBody>
      </p:sp>
      <p:sp>
        <p:nvSpPr>
          <p:cNvPr id="2341" name="Google Shape;2341;p56"/>
          <p:cNvSpPr txBox="1">
            <a:spLocks noGrp="1"/>
          </p:cNvSpPr>
          <p:nvPr>
            <p:ph type="subTitle" idx="1"/>
          </p:nvPr>
        </p:nvSpPr>
        <p:spPr>
          <a:xfrm>
            <a:off x="4684300" y="1637875"/>
            <a:ext cx="3979200" cy="18669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Essential step to convert all camera frames from RGB to Bitmap and YUV and again back to RGB. Other processes like translation, scaling, flipping, mapping, dimensioning, analyzing have been implemented only with the help of Firebase, Google Ml-Kit, Cloud-API and TFLite to make the CameraX API viable and usable on Android platforms.</a:t>
            </a:r>
            <a:endParaRPr/>
          </a:p>
        </p:txBody>
      </p:sp>
      <p:pic>
        <p:nvPicPr>
          <p:cNvPr id="2342" name="Google Shape;2342;p56"/>
          <p:cNvPicPr preferRelativeResize="0"/>
          <p:nvPr/>
        </p:nvPicPr>
        <p:blipFill>
          <a:blip r:embed="rId3">
            <a:alphaModFix/>
          </a:blip>
          <a:stretch>
            <a:fillRect/>
          </a:stretch>
        </p:blipFill>
        <p:spPr>
          <a:xfrm>
            <a:off x="0" y="0"/>
            <a:ext cx="3654950" cy="2428800"/>
          </a:xfrm>
          <a:prstGeom prst="rect">
            <a:avLst/>
          </a:prstGeom>
          <a:noFill/>
          <a:ln>
            <a:noFill/>
          </a:ln>
        </p:spPr>
      </p:pic>
      <p:pic>
        <p:nvPicPr>
          <p:cNvPr id="2343" name="Google Shape;2343;p56"/>
          <p:cNvPicPr preferRelativeResize="0"/>
          <p:nvPr/>
        </p:nvPicPr>
        <p:blipFill>
          <a:blip r:embed="rId4">
            <a:alphaModFix/>
          </a:blip>
          <a:stretch>
            <a:fillRect/>
          </a:stretch>
        </p:blipFill>
        <p:spPr>
          <a:xfrm>
            <a:off x="48800" y="2428800"/>
            <a:ext cx="4347876" cy="2714700"/>
          </a:xfrm>
          <a:prstGeom prst="rect">
            <a:avLst/>
          </a:prstGeom>
          <a:noFill/>
          <a:ln>
            <a:noFill/>
          </a:ln>
        </p:spPr>
      </p:pic>
      <p:pic>
        <p:nvPicPr>
          <p:cNvPr id="2344" name="Google Shape;2344;p56"/>
          <p:cNvPicPr preferRelativeResize="0"/>
          <p:nvPr/>
        </p:nvPicPr>
        <p:blipFill>
          <a:blip r:embed="rId5">
            <a:alphaModFix/>
          </a:blip>
          <a:stretch>
            <a:fillRect/>
          </a:stretch>
        </p:blipFill>
        <p:spPr>
          <a:xfrm>
            <a:off x="4462050" y="3793550"/>
            <a:ext cx="4681950" cy="1349951"/>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fade/>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grpSp>
        <p:nvGrpSpPr>
          <p:cNvPr id="2349" name="Google Shape;2349;p57"/>
          <p:cNvGrpSpPr/>
          <p:nvPr/>
        </p:nvGrpSpPr>
        <p:grpSpPr>
          <a:xfrm>
            <a:off x="563820" y="540002"/>
            <a:ext cx="7939466" cy="4119404"/>
            <a:chOff x="238125" y="1188750"/>
            <a:chExt cx="7140450" cy="3335550"/>
          </a:xfrm>
        </p:grpSpPr>
        <p:sp>
          <p:nvSpPr>
            <p:cNvPr id="2350" name="Google Shape;235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300">
                  <a:solidFill>
                    <a:schemeClr val="dk1"/>
                  </a:solidFill>
                </a:rPr>
                <a:t>Android allows you convert your </a:t>
              </a:r>
              <a:endParaRPr sz="1300">
                <a:solidFill>
                  <a:schemeClr val="dk1"/>
                </a:solidFill>
              </a:endParaRPr>
            </a:p>
            <a:p>
              <a:pPr marL="0" lvl="0" indent="0" algn="just" rtl="0">
                <a:spcBef>
                  <a:spcPts val="0"/>
                </a:spcBef>
                <a:spcAft>
                  <a:spcPts val="0"/>
                </a:spcAft>
                <a:buNone/>
              </a:pPr>
              <a:r>
                <a:rPr lang="en" sz="1300">
                  <a:solidFill>
                    <a:schemeClr val="dk1"/>
                  </a:solidFill>
                </a:rPr>
                <a:t>text into voice.Android provides</a:t>
              </a:r>
              <a:r>
                <a:rPr lang="en" sz="1300" b="1" i="1">
                  <a:solidFill>
                    <a:schemeClr val="dk1"/>
                  </a:solidFill>
                </a:rPr>
                <a:t> TextToSpeech</a:t>
              </a:r>
              <a:r>
                <a:rPr lang="en" sz="1300">
                  <a:solidFill>
                    <a:schemeClr val="dk1"/>
                  </a:solidFill>
                </a:rPr>
                <a:t> class for this purpose.</a:t>
              </a:r>
              <a:endParaRPr sz="1300">
                <a:solidFill>
                  <a:schemeClr val="dk1"/>
                </a:solidFill>
              </a:endParaRPr>
            </a:p>
            <a:p>
              <a:pPr marL="0" lvl="0" indent="0" algn="just" rtl="0">
                <a:spcBef>
                  <a:spcPts val="0"/>
                </a:spcBef>
                <a:spcAft>
                  <a:spcPts val="0"/>
                </a:spcAft>
                <a:buNone/>
              </a:pPr>
              <a:r>
                <a:rPr lang="en" sz="1300">
                  <a:solidFill>
                    <a:schemeClr val="dk1"/>
                  </a:solidFill>
                </a:rPr>
                <a:t> In order to use this class, you need to</a:t>
              </a:r>
              <a:endParaRPr sz="1300">
                <a:solidFill>
                  <a:schemeClr val="dk1"/>
                </a:solidFill>
              </a:endParaRPr>
            </a:p>
            <a:p>
              <a:pPr marL="0" lvl="0" indent="0" algn="just" rtl="0">
                <a:spcBef>
                  <a:spcPts val="0"/>
                </a:spcBef>
                <a:spcAft>
                  <a:spcPts val="0"/>
                </a:spcAft>
                <a:buNone/>
              </a:pPr>
              <a:r>
                <a:rPr lang="en" sz="1300">
                  <a:solidFill>
                    <a:schemeClr val="dk1"/>
                  </a:solidFill>
                </a:rPr>
                <a:t> instantiate an object of this class and</a:t>
              </a:r>
              <a:endParaRPr sz="1300">
                <a:solidFill>
                  <a:schemeClr val="dk1"/>
                </a:solidFill>
              </a:endParaRPr>
            </a:p>
            <a:p>
              <a:pPr marL="0" lvl="0" indent="0" algn="just" rtl="0">
                <a:spcBef>
                  <a:spcPts val="0"/>
                </a:spcBef>
                <a:spcAft>
                  <a:spcPts val="0"/>
                </a:spcAft>
                <a:buNone/>
              </a:pPr>
              <a:r>
                <a:rPr lang="en" sz="1300">
                  <a:solidFill>
                    <a:schemeClr val="dk1"/>
                  </a:solidFill>
                </a:rPr>
                <a:t> also specify the initListener. </a:t>
              </a:r>
              <a:endParaRPr sz="1300">
                <a:solidFill>
                  <a:schemeClr val="dk1"/>
                </a:solidFill>
              </a:endParaRPr>
            </a:p>
          </p:txBody>
        </p:sp>
        <p:sp>
          <p:nvSpPr>
            <p:cNvPr id="2351" name="Google Shape;235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i="1">
                  <a:solidFill>
                    <a:schemeClr val="dk1"/>
                  </a:solidFill>
                </a:rPr>
                <a:t>Text to Speech App</a:t>
              </a:r>
              <a:r>
                <a:rPr lang="en" sz="1300">
                  <a:solidFill>
                    <a:schemeClr val="dk1"/>
                  </a:solidFill>
                </a:rPr>
                <a:t> converts the text </a:t>
              </a:r>
              <a:endParaRPr sz="1300">
                <a:solidFill>
                  <a:schemeClr val="dk1"/>
                </a:solidFill>
              </a:endParaRPr>
            </a:p>
            <a:p>
              <a:pPr marL="0" lvl="0" indent="0" algn="l" rtl="0">
                <a:spcBef>
                  <a:spcPts val="0"/>
                </a:spcBef>
                <a:spcAft>
                  <a:spcPts val="0"/>
                </a:spcAft>
                <a:buNone/>
              </a:pPr>
              <a:r>
                <a:rPr lang="en" sz="1300">
                  <a:solidFill>
                    <a:schemeClr val="dk1"/>
                  </a:solidFill>
                </a:rPr>
                <a:t>written on the screen to speech like you </a:t>
              </a:r>
              <a:endParaRPr sz="1300">
                <a:solidFill>
                  <a:schemeClr val="dk1"/>
                </a:solidFill>
              </a:endParaRPr>
            </a:p>
            <a:p>
              <a:pPr marL="0" lvl="0" indent="0" algn="l" rtl="0">
                <a:spcBef>
                  <a:spcPts val="0"/>
                </a:spcBef>
                <a:spcAft>
                  <a:spcPts val="0"/>
                </a:spcAft>
                <a:buNone/>
              </a:pPr>
              <a:r>
                <a:rPr lang="en" sz="1300">
                  <a:solidFill>
                    <a:schemeClr val="dk1"/>
                  </a:solidFill>
                </a:rPr>
                <a:t>have written “Hello World” on the screen </a:t>
              </a:r>
              <a:endParaRPr sz="1300">
                <a:solidFill>
                  <a:schemeClr val="dk1"/>
                </a:solidFill>
              </a:endParaRPr>
            </a:p>
            <a:p>
              <a:pPr marL="0" lvl="0" indent="0" algn="l" rtl="0">
                <a:spcBef>
                  <a:spcPts val="0"/>
                </a:spcBef>
                <a:spcAft>
                  <a:spcPts val="0"/>
                </a:spcAft>
                <a:buNone/>
              </a:pPr>
              <a:r>
                <a:rPr lang="en" sz="1300">
                  <a:solidFill>
                    <a:schemeClr val="dk1"/>
                  </a:solidFill>
                </a:rPr>
                <a:t>and when you press the button it will speak</a:t>
              </a:r>
              <a:endParaRPr sz="1300">
                <a:solidFill>
                  <a:schemeClr val="dk1"/>
                </a:solidFill>
              </a:endParaRPr>
            </a:p>
            <a:p>
              <a:pPr marL="0" lvl="0" indent="0" algn="l" rtl="0">
                <a:spcBef>
                  <a:spcPts val="0"/>
                </a:spcBef>
                <a:spcAft>
                  <a:spcPts val="0"/>
                </a:spcAft>
                <a:buNone/>
              </a:pPr>
              <a:r>
                <a:rPr lang="en" sz="1300">
                  <a:solidFill>
                    <a:schemeClr val="dk1"/>
                  </a:solidFill>
                </a:rPr>
                <a:t> “Hello World”</a:t>
              </a:r>
              <a:endParaRPr sz="1300">
                <a:solidFill>
                  <a:schemeClr val="dk1"/>
                </a:solidFill>
              </a:endParaRPr>
            </a:p>
          </p:txBody>
        </p:sp>
        <p:sp>
          <p:nvSpPr>
            <p:cNvPr id="2352" name="Google Shape;235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E1E7EC"/>
                  </a:solidFill>
                </a:rPr>
                <a:t>            Generated speech modulated for  </a:t>
              </a:r>
              <a:endParaRPr>
                <a:solidFill>
                  <a:srgbClr val="E1E7EC"/>
                </a:solidFill>
              </a:endParaRPr>
            </a:p>
            <a:p>
              <a:pPr marL="0" lvl="0" indent="0" algn="l" rtl="0">
                <a:spcBef>
                  <a:spcPts val="0"/>
                </a:spcBef>
                <a:spcAft>
                  <a:spcPts val="0"/>
                </a:spcAft>
                <a:buNone/>
              </a:pPr>
              <a:r>
                <a:rPr lang="en">
                  <a:solidFill>
                    <a:srgbClr val="E1E7EC"/>
                  </a:solidFill>
                </a:rPr>
                <a:t>              Testing in dark and light     </a:t>
              </a:r>
              <a:endParaRPr>
                <a:solidFill>
                  <a:srgbClr val="E1E7EC"/>
                </a:solidFill>
              </a:endParaRPr>
            </a:p>
            <a:p>
              <a:pPr marL="0" lvl="0" indent="0" algn="l" rtl="0">
                <a:spcBef>
                  <a:spcPts val="0"/>
                </a:spcBef>
                <a:spcAft>
                  <a:spcPts val="0"/>
                </a:spcAft>
                <a:buNone/>
              </a:pPr>
              <a:r>
                <a:rPr lang="en">
                  <a:solidFill>
                    <a:srgbClr val="E1E7EC"/>
                  </a:solidFill>
                </a:rPr>
                <a:t>                 environments, Automatic speech </a:t>
              </a:r>
              <a:endParaRPr>
                <a:solidFill>
                  <a:srgbClr val="E1E7EC"/>
                </a:solidFill>
              </a:endParaRPr>
            </a:p>
            <a:p>
              <a:pPr marL="0" lvl="0" indent="0" algn="l" rtl="0">
                <a:spcBef>
                  <a:spcPts val="0"/>
                </a:spcBef>
                <a:spcAft>
                  <a:spcPts val="0"/>
                </a:spcAft>
                <a:buNone/>
              </a:pPr>
              <a:r>
                <a:rPr lang="en">
                  <a:solidFill>
                    <a:srgbClr val="E1E7EC"/>
                  </a:solidFill>
                </a:rPr>
                <a:t>                   without large number of button </a:t>
              </a:r>
              <a:endParaRPr>
                <a:solidFill>
                  <a:srgbClr val="E1E7EC"/>
                </a:solidFill>
              </a:endParaRPr>
            </a:p>
            <a:p>
              <a:pPr marL="0" lvl="0" indent="0" algn="l" rtl="0">
                <a:spcBef>
                  <a:spcPts val="0"/>
                </a:spcBef>
                <a:spcAft>
                  <a:spcPts val="0"/>
                </a:spcAft>
                <a:buNone/>
              </a:pPr>
              <a:r>
                <a:rPr lang="en">
                  <a:solidFill>
                    <a:srgbClr val="E1E7EC"/>
                  </a:solidFill>
                </a:rPr>
                <a:t>                      presses.     </a:t>
              </a:r>
              <a:endParaRPr>
                <a:solidFill>
                  <a:srgbClr val="E1E7EC"/>
                </a:solidFill>
              </a:endParaRPr>
            </a:p>
            <a:p>
              <a:pPr marL="0" lvl="0" indent="0" algn="l" rtl="0">
                <a:spcBef>
                  <a:spcPts val="0"/>
                </a:spcBef>
                <a:spcAft>
                  <a:spcPts val="0"/>
                </a:spcAft>
                <a:buNone/>
              </a:pPr>
              <a:r>
                <a:rPr lang="en">
                  <a:solidFill>
                    <a:srgbClr val="E1E7EC"/>
                  </a:solidFill>
                </a:rPr>
                <a:t>                      </a:t>
              </a:r>
              <a:endParaRPr>
                <a:solidFill>
                  <a:srgbClr val="E1E7EC"/>
                </a:solidFill>
              </a:endParaRPr>
            </a:p>
          </p:txBody>
        </p:sp>
        <p:sp>
          <p:nvSpPr>
            <p:cNvPr id="2353" name="Google Shape;235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Alert based intrusion system     </a:t>
              </a:r>
              <a:endParaRPr>
                <a:solidFill>
                  <a:schemeClr val="dk1"/>
                </a:solidFill>
              </a:endParaRPr>
            </a:p>
            <a:p>
              <a:pPr marL="0" lvl="0" indent="0" algn="l" rtl="0">
                <a:spcBef>
                  <a:spcPts val="0"/>
                </a:spcBef>
                <a:spcAft>
                  <a:spcPts val="0"/>
                </a:spcAft>
                <a:buNone/>
              </a:pPr>
              <a:r>
                <a:rPr lang="en">
                  <a:solidFill>
                    <a:schemeClr val="dk1"/>
                  </a:solidFill>
                </a:rPr>
                <a:t>           developed with Voice and music </a:t>
              </a:r>
              <a:endParaRPr>
                <a:solidFill>
                  <a:schemeClr val="dk1"/>
                </a:solidFill>
              </a:endParaRPr>
            </a:p>
            <a:p>
              <a:pPr marL="0" lvl="0" indent="0" algn="l" rtl="0">
                <a:spcBef>
                  <a:spcPts val="0"/>
                </a:spcBef>
                <a:spcAft>
                  <a:spcPts val="0"/>
                </a:spcAft>
                <a:buNone/>
              </a:pPr>
              <a:r>
                <a:rPr lang="en">
                  <a:solidFill>
                    <a:schemeClr val="dk1"/>
                  </a:solidFill>
                </a:rPr>
                <a:t>         recognition to detect when people get drowsy in cars.</a:t>
              </a:r>
              <a:endParaRPr>
                <a:solidFill>
                  <a:schemeClr val="dk1"/>
                </a:solidFill>
              </a:endParaRPr>
            </a:p>
          </p:txBody>
        </p:sp>
        <p:sp>
          <p:nvSpPr>
            <p:cNvPr id="2354" name="Google Shape;235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i="1" u="sng">
                  <a:solidFill>
                    <a:schemeClr val="dk2"/>
                  </a:solidFill>
                  <a:latin typeface="Calibri"/>
                  <a:ea typeface="Calibri"/>
                  <a:cs typeface="Calibri"/>
                  <a:sym typeface="Calibri"/>
                </a:rPr>
                <a:t>TEXT TO SPEECH </a:t>
              </a:r>
              <a:endParaRPr sz="2400" b="1" i="1" u="sng">
                <a:solidFill>
                  <a:schemeClr val="dk2"/>
                </a:solidFill>
                <a:latin typeface="Calibri"/>
                <a:ea typeface="Calibri"/>
                <a:cs typeface="Calibri"/>
                <a:sym typeface="Calibri"/>
              </a:endParaRPr>
            </a:p>
            <a:p>
              <a:pPr marL="0" lvl="0" indent="0" algn="ctr" rtl="0">
                <a:spcBef>
                  <a:spcPts val="0"/>
                </a:spcBef>
                <a:spcAft>
                  <a:spcPts val="0"/>
                </a:spcAft>
                <a:buNone/>
              </a:pPr>
              <a:r>
                <a:rPr lang="en" sz="2400" b="1" i="1" u="sng">
                  <a:solidFill>
                    <a:schemeClr val="dk2"/>
                  </a:solidFill>
                  <a:latin typeface="Calibri"/>
                  <a:ea typeface="Calibri"/>
                  <a:cs typeface="Calibri"/>
                  <a:sym typeface="Calibri"/>
                </a:rPr>
                <a:t>CONVERSION</a:t>
              </a:r>
              <a:r>
                <a:rPr lang="en" sz="2400" b="1" i="1" u="sng">
                  <a:solidFill>
                    <a:schemeClr val="dk1"/>
                  </a:solidFill>
                  <a:latin typeface="Calibri"/>
                  <a:ea typeface="Calibri"/>
                  <a:cs typeface="Calibri"/>
                  <a:sym typeface="Calibri"/>
                </a:rPr>
                <a:t> </a:t>
              </a:r>
              <a:endParaRPr sz="2400" b="1" i="1" u="sng">
                <a:solidFill>
                  <a:schemeClr val="dk1"/>
                </a:solidFill>
                <a:latin typeface="Calibri"/>
                <a:ea typeface="Calibri"/>
                <a:cs typeface="Calibri"/>
                <a:sym typeface="Calibri"/>
              </a:endParaRPr>
            </a:p>
          </p:txBody>
        </p:sp>
      </p:grpSp>
      <p:pic>
        <p:nvPicPr>
          <p:cNvPr id="2355" name="Google Shape;2355;p57"/>
          <p:cNvPicPr preferRelativeResize="0"/>
          <p:nvPr/>
        </p:nvPicPr>
        <p:blipFill rotWithShape="1">
          <a:blip r:embed="rId3">
            <a:alphaModFix amt="28000"/>
          </a:blip>
          <a:srcRect l="-6033" t="21222" r="1288"/>
          <a:stretch/>
        </p:blipFill>
        <p:spPr>
          <a:xfrm>
            <a:off x="563825" y="540000"/>
            <a:ext cx="7939451" cy="4119400"/>
          </a:xfrm>
          <a:prstGeom prst="rect">
            <a:avLst/>
          </a:prstGeom>
          <a:noFill/>
          <a:ln w="38100"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reflection stA="18000" endPos="20000" dist="38100" dir="5400000" fadeDir="5400012" sy="-100000" algn="bl" rotWithShape="0"/>
          </a:effectLst>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49"/>
                                        </p:tgtEl>
                                        <p:attrNameLst>
                                          <p:attrName>style.visibility</p:attrName>
                                        </p:attrNameLst>
                                      </p:cBhvr>
                                      <p:to>
                                        <p:strVal val="visible"/>
                                      </p:to>
                                    </p:set>
                                    <p:anim calcmode="lin" valueType="num">
                                      <p:cBhvr additive="base">
                                        <p:cTn id="7" dur="1000"/>
                                        <p:tgtEl>
                                          <p:spTgt spid="234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5"/>
                                        </p:tgtEl>
                                        <p:attrNameLst>
                                          <p:attrName>style.visibility</p:attrName>
                                        </p:attrNameLst>
                                      </p:cBhvr>
                                      <p:to>
                                        <p:strVal val="visible"/>
                                      </p:to>
                                    </p:set>
                                    <p:animEffect transition="in" filter="fade">
                                      <p:cBhvr>
                                        <p:cTn id="12" dur="1000"/>
                                        <p:tgtEl>
                                          <p:spTgt spid="2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pic>
        <p:nvPicPr>
          <p:cNvPr id="2360" name="Google Shape;2360;p58"/>
          <p:cNvPicPr preferRelativeResize="0"/>
          <p:nvPr/>
        </p:nvPicPr>
        <p:blipFill>
          <a:blip r:embed="rId3">
            <a:alphaModFix/>
          </a:blip>
          <a:stretch>
            <a:fillRect/>
          </a:stretch>
        </p:blipFill>
        <p:spPr>
          <a:xfrm>
            <a:off x="2190100" y="2485575"/>
            <a:ext cx="6953902" cy="2624850"/>
          </a:xfrm>
          <a:prstGeom prst="rect">
            <a:avLst/>
          </a:prstGeom>
          <a:noFill/>
          <a:ln>
            <a:noFill/>
          </a:ln>
        </p:spPr>
      </p:pic>
      <p:pic>
        <p:nvPicPr>
          <p:cNvPr id="2361" name="Google Shape;2361;p58"/>
          <p:cNvPicPr preferRelativeResize="0"/>
          <p:nvPr/>
        </p:nvPicPr>
        <p:blipFill>
          <a:blip r:embed="rId4">
            <a:alphaModFix/>
          </a:blip>
          <a:stretch>
            <a:fillRect/>
          </a:stretch>
        </p:blipFill>
        <p:spPr>
          <a:xfrm>
            <a:off x="0" y="0"/>
            <a:ext cx="2132625" cy="5143501"/>
          </a:xfrm>
          <a:prstGeom prst="rect">
            <a:avLst/>
          </a:prstGeom>
          <a:noFill/>
          <a:ln>
            <a:noFill/>
          </a:ln>
        </p:spPr>
      </p:pic>
      <p:pic>
        <p:nvPicPr>
          <p:cNvPr id="2362" name="Google Shape;2362;p58"/>
          <p:cNvPicPr preferRelativeResize="0"/>
          <p:nvPr/>
        </p:nvPicPr>
        <p:blipFill>
          <a:blip r:embed="rId5">
            <a:alphaModFix/>
          </a:blip>
          <a:stretch>
            <a:fillRect/>
          </a:stretch>
        </p:blipFill>
        <p:spPr>
          <a:xfrm>
            <a:off x="2190100" y="0"/>
            <a:ext cx="3842100" cy="2198200"/>
          </a:xfrm>
          <a:prstGeom prst="rect">
            <a:avLst/>
          </a:prstGeom>
          <a:noFill/>
          <a:ln>
            <a:noFill/>
          </a:ln>
        </p:spPr>
      </p:pic>
      <p:sp>
        <p:nvSpPr>
          <p:cNvPr id="2363" name="Google Shape;2363;p58"/>
          <p:cNvSpPr txBox="1">
            <a:spLocks noGrp="1"/>
          </p:cNvSpPr>
          <p:nvPr>
            <p:ph type="title"/>
          </p:nvPr>
        </p:nvSpPr>
        <p:spPr>
          <a:xfrm>
            <a:off x="6177950" y="704175"/>
            <a:ext cx="2816100" cy="1781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u="sng"/>
              <a:t>Text-to-speech </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59"/>
          <p:cNvSpPr txBox="1">
            <a:spLocks noGrp="1"/>
          </p:cNvSpPr>
          <p:nvPr>
            <p:ph type="title"/>
          </p:nvPr>
        </p:nvSpPr>
        <p:spPr>
          <a:xfrm>
            <a:off x="1074000" y="2221500"/>
            <a:ext cx="69960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u="sng"/>
              <a:t>REAL-TIME FACE RECOGNITION</a:t>
            </a:r>
            <a:endParaRPr u="sng"/>
          </a:p>
        </p:txBody>
      </p:sp>
      <p:sp>
        <p:nvSpPr>
          <p:cNvPr id="2369" name="Google Shape;2369;p59"/>
          <p:cNvSpPr txBox="1">
            <a:spLocks noGrp="1"/>
          </p:cNvSpPr>
          <p:nvPr>
            <p:ph type="subTitle" idx="1"/>
          </p:nvPr>
        </p:nvSpPr>
        <p:spPr>
          <a:xfrm>
            <a:off x="1909650" y="3230175"/>
            <a:ext cx="5352600" cy="70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Four cruds supporting front and back cameras for detecting eyes and faces for liveliness detection.</a:t>
            </a:r>
            <a:endParaRPr/>
          </a:p>
        </p:txBody>
      </p:sp>
      <p:sp>
        <p:nvSpPr>
          <p:cNvPr id="2370" name="Google Shape;2370;p59"/>
          <p:cNvSpPr txBox="1">
            <a:spLocks noGrp="1"/>
          </p:cNvSpPr>
          <p:nvPr>
            <p:ph type="title" idx="2"/>
          </p:nvPr>
        </p:nvSpPr>
        <p:spPr>
          <a:xfrm>
            <a:off x="3647325" y="1212825"/>
            <a:ext cx="19266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pic>
        <p:nvPicPr>
          <p:cNvPr id="2371" name="Google Shape;2371;p59"/>
          <p:cNvPicPr preferRelativeResize="0"/>
          <p:nvPr/>
        </p:nvPicPr>
        <p:blipFill>
          <a:blip r:embed="rId3">
            <a:alphaModFix/>
          </a:blip>
          <a:stretch>
            <a:fillRect/>
          </a:stretch>
        </p:blipFill>
        <p:spPr>
          <a:xfrm>
            <a:off x="271375" y="294225"/>
            <a:ext cx="2046302" cy="178797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68"/>
                                        </p:tgtEl>
                                        <p:attrNameLst>
                                          <p:attrName>style.visibility</p:attrName>
                                        </p:attrNameLst>
                                      </p:cBhvr>
                                      <p:to>
                                        <p:strVal val="visible"/>
                                      </p:to>
                                    </p:set>
                                    <p:anim calcmode="lin" valueType="num">
                                      <p:cBhvr additive="base">
                                        <p:cTn id="7" dur="1000"/>
                                        <p:tgtEl>
                                          <p:spTgt spid="236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69"/>
                                        </p:tgtEl>
                                        <p:attrNameLst>
                                          <p:attrName>style.visibility</p:attrName>
                                        </p:attrNameLst>
                                      </p:cBhvr>
                                      <p:to>
                                        <p:strVal val="visible"/>
                                      </p:to>
                                    </p:set>
                                    <p:anim calcmode="lin" valueType="num">
                                      <p:cBhvr additive="base">
                                        <p:cTn id="12" dur="1000"/>
                                        <p:tgtEl>
                                          <p:spTgt spid="23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2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700" u="sng"/>
              <a:t>TABLE OF CONTENTS</a:t>
            </a:r>
            <a:endParaRPr sz="3700" u="sng"/>
          </a:p>
        </p:txBody>
      </p:sp>
      <p:sp>
        <p:nvSpPr>
          <p:cNvPr id="1889" name="Google Shape;1889;p25"/>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PROJECT GOALS </a:t>
            </a:r>
            <a:endParaRPr/>
          </a:p>
        </p:txBody>
      </p:sp>
      <p:sp>
        <p:nvSpPr>
          <p:cNvPr id="1890" name="Google Shape;1890;p25"/>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891" name="Google Shape;1891;p25"/>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MAJOR REQUIREMENTS</a:t>
            </a:r>
            <a:endParaRPr/>
          </a:p>
        </p:txBody>
      </p:sp>
      <p:sp>
        <p:nvSpPr>
          <p:cNvPr id="1892" name="Google Shape;1892;p25"/>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893" name="Google Shape;1893;p25"/>
          <p:cNvSpPr txBox="1">
            <a:spLocks noGrp="1"/>
          </p:cNvSpPr>
          <p:nvPr>
            <p:ph type="subTitle" idx="1"/>
          </p:nvPr>
        </p:nvSpPr>
        <p:spPr>
          <a:xfrm>
            <a:off x="720000" y="3513350"/>
            <a:ext cx="1877100" cy="1441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Spectral"/>
                <a:ea typeface="Spectral"/>
                <a:cs typeface="Spectral"/>
                <a:sym typeface="Spectral"/>
              </a:rPr>
              <a:t>Main objective was to build a </a:t>
            </a:r>
            <a:r>
              <a:rPr lang="en" b="1" i="1">
                <a:latin typeface="Spectral"/>
                <a:ea typeface="Spectral"/>
                <a:cs typeface="Spectral"/>
                <a:sym typeface="Spectral"/>
              </a:rPr>
              <a:t>Deep Learning model</a:t>
            </a:r>
            <a:r>
              <a:rPr lang="en" b="1">
                <a:latin typeface="Spectral"/>
                <a:ea typeface="Spectral"/>
                <a:cs typeface="Spectral"/>
                <a:sym typeface="Spectral"/>
              </a:rPr>
              <a:t> which could detect driver’s drowsiness.  </a:t>
            </a:r>
            <a:endParaRPr b="1">
              <a:latin typeface="Spectral"/>
              <a:ea typeface="Spectral"/>
              <a:cs typeface="Spectral"/>
              <a:sym typeface="Spectral"/>
            </a:endParaRPr>
          </a:p>
        </p:txBody>
      </p:sp>
      <p:sp>
        <p:nvSpPr>
          <p:cNvPr id="1894" name="Google Shape;1894;p25"/>
          <p:cNvSpPr txBox="1">
            <a:spLocks noGrp="1"/>
          </p:cNvSpPr>
          <p:nvPr>
            <p:ph type="title" idx="2"/>
          </p:nvPr>
        </p:nvSpPr>
        <p:spPr>
          <a:xfrm>
            <a:off x="697650" y="2868050"/>
            <a:ext cx="1466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INTRODUCTION AND OVERVIEW </a:t>
            </a:r>
            <a:endParaRPr/>
          </a:p>
        </p:txBody>
      </p:sp>
      <p:sp>
        <p:nvSpPr>
          <p:cNvPr id="1895" name="Google Shape;1895;p25"/>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1896" name="Google Shape;1896;p25"/>
          <p:cNvSpPr txBox="1">
            <a:spLocks noGrp="1"/>
          </p:cNvSpPr>
          <p:nvPr>
            <p:ph type="subTitle" idx="4"/>
          </p:nvPr>
        </p:nvSpPr>
        <p:spPr>
          <a:xfrm>
            <a:off x="3696125" y="3773000"/>
            <a:ext cx="1877100" cy="92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Spectral"/>
                <a:ea typeface="Spectral"/>
                <a:cs typeface="Spectral"/>
                <a:sym typeface="Spectral"/>
              </a:rPr>
              <a:t>Datasets, TensorflowLite, Android sdk studio, Google colab, OpenCV library etc.</a:t>
            </a:r>
            <a:endParaRPr b="1">
              <a:latin typeface="Spectral"/>
              <a:ea typeface="Spectral"/>
              <a:cs typeface="Spectral"/>
              <a:sym typeface="Spectral"/>
            </a:endParaRPr>
          </a:p>
        </p:txBody>
      </p:sp>
      <p:sp>
        <p:nvSpPr>
          <p:cNvPr id="1897" name="Google Shape;1897;p25"/>
          <p:cNvSpPr txBox="1">
            <a:spLocks noGrp="1"/>
          </p:cNvSpPr>
          <p:nvPr>
            <p:ph type="subTitle" idx="7"/>
          </p:nvPr>
        </p:nvSpPr>
        <p:spPr>
          <a:xfrm>
            <a:off x="6672250" y="3590275"/>
            <a:ext cx="1877100" cy="1441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a:t>
            </a:r>
            <a:r>
              <a:rPr lang="en" b="1">
                <a:latin typeface="Spectral"/>
                <a:ea typeface="Spectral"/>
                <a:cs typeface="Spectral"/>
                <a:sym typeface="Spectral"/>
              </a:rPr>
              <a:t>mplementing the image classification model into an Android app with real time image capturing.</a:t>
            </a:r>
            <a:endParaRPr b="1">
              <a:latin typeface="Spectral"/>
              <a:ea typeface="Spectral"/>
              <a:cs typeface="Spectral"/>
              <a:sym typeface="Spectral"/>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88"/>
                                        </p:tgtEl>
                                        <p:attrNameLst>
                                          <p:attrName>style.visibility</p:attrName>
                                        </p:attrNameLst>
                                      </p:cBhvr>
                                      <p:to>
                                        <p:strVal val="visible"/>
                                      </p:to>
                                    </p:set>
                                    <p:anim calcmode="lin" valueType="num">
                                      <p:cBhvr additive="base">
                                        <p:cTn id="7" dur="1300"/>
                                        <p:tgtEl>
                                          <p:spTgt spid="18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60"/>
          <p:cNvSpPr txBox="1">
            <a:spLocks noGrp="1"/>
          </p:cNvSpPr>
          <p:nvPr>
            <p:ph type="subTitle" idx="1"/>
          </p:nvPr>
        </p:nvSpPr>
        <p:spPr>
          <a:xfrm>
            <a:off x="720000" y="1150675"/>
            <a:ext cx="7415400" cy="30600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Tensorflow and ML-KIT are designed for computational efficiency and with a </a:t>
            </a:r>
            <a:r>
              <a:rPr lang="en" b="1" i="1"/>
              <a:t>strong focus on real-time applications</a:t>
            </a:r>
            <a:r>
              <a:rPr lang="en"/>
              <a:t>. So, it’s perfect for real-time face recognition using a camera.</a:t>
            </a:r>
            <a:endParaRPr/>
          </a:p>
          <a:p>
            <a:pPr marL="0" lvl="0" indent="0" algn="just" rtl="0">
              <a:spcBef>
                <a:spcPts val="0"/>
              </a:spcBef>
              <a:spcAft>
                <a:spcPts val="0"/>
              </a:spcAft>
              <a:buNone/>
            </a:pPr>
            <a:endParaRPr/>
          </a:p>
          <a:p>
            <a:pPr marL="0" lvl="0" indent="0" algn="just" rtl="0">
              <a:spcBef>
                <a:spcPts val="0"/>
              </a:spcBef>
              <a:spcAft>
                <a:spcPts val="0"/>
              </a:spcAft>
              <a:buNone/>
            </a:pPr>
            <a:r>
              <a:rPr lang="en"/>
              <a:t>To create a complete project on Face Recognition, we must work on 3 very distinct phases:</a:t>
            </a:r>
            <a:endParaRPr/>
          </a:p>
          <a:p>
            <a:pPr marL="457200" lvl="0" indent="-361950" algn="just" rtl="0">
              <a:spcBef>
                <a:spcPts val="0"/>
              </a:spcBef>
              <a:spcAft>
                <a:spcPts val="0"/>
              </a:spcAft>
              <a:buSzPts val="2100"/>
              <a:buChar char="●"/>
            </a:pPr>
            <a:r>
              <a:rPr lang="en"/>
              <a:t>Face Detection and Data Gathering</a:t>
            </a:r>
            <a:endParaRPr/>
          </a:p>
          <a:p>
            <a:pPr marL="457200" lvl="0" indent="-361950" algn="just" rtl="0">
              <a:spcBef>
                <a:spcPts val="0"/>
              </a:spcBef>
              <a:spcAft>
                <a:spcPts val="0"/>
              </a:spcAft>
              <a:buSzPts val="2100"/>
              <a:buChar char="●"/>
            </a:pPr>
            <a:r>
              <a:rPr lang="en"/>
              <a:t>Train the Recognizer</a:t>
            </a:r>
            <a:endParaRPr/>
          </a:p>
          <a:p>
            <a:pPr marL="457200" lvl="0" indent="-361950" algn="just" rtl="0">
              <a:spcBef>
                <a:spcPts val="0"/>
              </a:spcBef>
              <a:spcAft>
                <a:spcPts val="0"/>
              </a:spcAft>
              <a:buSzPts val="2100"/>
              <a:buChar char="●"/>
            </a:pPr>
            <a:r>
              <a:rPr lang="en"/>
              <a:t>Face Recognition</a:t>
            </a:r>
            <a:endParaRPr/>
          </a:p>
          <a:p>
            <a:pPr marL="0" lvl="0" indent="0" algn="r" rtl="0">
              <a:spcBef>
                <a:spcPts val="0"/>
              </a:spcBef>
              <a:spcAft>
                <a:spcPts val="0"/>
              </a:spcAft>
              <a:buNone/>
            </a:pPr>
            <a:endParaRPr/>
          </a:p>
        </p:txBody>
      </p:sp>
      <p:pic>
        <p:nvPicPr>
          <p:cNvPr id="2377" name="Google Shape;2377;p60"/>
          <p:cNvPicPr preferRelativeResize="0"/>
          <p:nvPr/>
        </p:nvPicPr>
        <p:blipFill>
          <a:blip r:embed="rId3">
            <a:alphaModFix/>
          </a:blip>
          <a:stretch>
            <a:fillRect/>
          </a:stretch>
        </p:blipFill>
        <p:spPr>
          <a:xfrm>
            <a:off x="4769950" y="2702350"/>
            <a:ext cx="4009675" cy="2034550"/>
          </a:xfrm>
          <a:prstGeom prst="rect">
            <a:avLst/>
          </a:prstGeom>
          <a:noFill/>
          <a:ln>
            <a:noFill/>
          </a:ln>
        </p:spPr>
      </p:pic>
      <p:sp>
        <p:nvSpPr>
          <p:cNvPr id="2378" name="Google Shape;2378;p60"/>
          <p:cNvSpPr txBox="1">
            <a:spLocks noGrp="1"/>
          </p:cNvSpPr>
          <p:nvPr>
            <p:ph type="title"/>
          </p:nvPr>
        </p:nvSpPr>
        <p:spPr>
          <a:xfrm>
            <a:off x="720000" y="461875"/>
            <a:ext cx="7704000" cy="48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u="sng"/>
              <a:t>Face data gathering and plotting</a:t>
            </a:r>
            <a:endParaRPr u="sng"/>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78"/>
                                        </p:tgtEl>
                                        <p:attrNameLst>
                                          <p:attrName>style.visibility</p:attrName>
                                        </p:attrNameLst>
                                      </p:cBhvr>
                                      <p:to>
                                        <p:strVal val="visible"/>
                                      </p:to>
                                    </p:set>
                                    <p:anim calcmode="lin" valueType="num">
                                      <p:cBhvr additive="base">
                                        <p:cTn id="7" dur="1000"/>
                                        <p:tgtEl>
                                          <p:spTgt spid="237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6"/>
                                        </p:tgtEl>
                                        <p:attrNameLst>
                                          <p:attrName>style.visibility</p:attrName>
                                        </p:attrNameLst>
                                      </p:cBhvr>
                                      <p:to>
                                        <p:strVal val="visible"/>
                                      </p:to>
                                    </p:set>
                                    <p:animEffect transition="in" filter="fade">
                                      <p:cBhvr>
                                        <p:cTn id="12" dur="1000"/>
                                        <p:tgtEl>
                                          <p:spTgt spid="237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377"/>
                                        </p:tgtEl>
                                        <p:attrNameLst>
                                          <p:attrName>style.visibility</p:attrName>
                                        </p:attrNameLst>
                                      </p:cBhvr>
                                      <p:to>
                                        <p:strVal val="visible"/>
                                      </p:to>
                                    </p:set>
                                    <p:anim calcmode="lin" valueType="num">
                                      <p:cBhvr additive="base">
                                        <p:cTn id="17" dur="1000"/>
                                        <p:tgtEl>
                                          <p:spTgt spid="23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61"/>
          <p:cNvSpPr txBox="1">
            <a:spLocks noGrp="1"/>
          </p:cNvSpPr>
          <p:nvPr>
            <p:ph type="title"/>
          </p:nvPr>
        </p:nvSpPr>
        <p:spPr>
          <a:xfrm>
            <a:off x="390200" y="461875"/>
            <a:ext cx="87537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a:t>The below block diagram resumes face recognition phases:</a:t>
            </a:r>
            <a:endParaRPr sz="3200"/>
          </a:p>
        </p:txBody>
      </p:sp>
      <p:pic>
        <p:nvPicPr>
          <p:cNvPr id="2384" name="Google Shape;2384;p61"/>
          <p:cNvPicPr preferRelativeResize="0"/>
          <p:nvPr/>
        </p:nvPicPr>
        <p:blipFill>
          <a:blip r:embed="rId3">
            <a:alphaModFix/>
          </a:blip>
          <a:stretch>
            <a:fillRect/>
          </a:stretch>
        </p:blipFill>
        <p:spPr>
          <a:xfrm>
            <a:off x="152400" y="1102675"/>
            <a:ext cx="8753800" cy="386715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500">
        <p:p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3"/>
                                        </p:tgtEl>
                                        <p:attrNameLst>
                                          <p:attrName>style.visibility</p:attrName>
                                        </p:attrNameLst>
                                      </p:cBhvr>
                                      <p:to>
                                        <p:strVal val="visible"/>
                                      </p:to>
                                    </p:set>
                                    <p:animEffect transition="in" filter="fade">
                                      <p:cBhvr>
                                        <p:cTn id="7" dur="1000"/>
                                        <p:tgtEl>
                                          <p:spTgt spid="2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62"/>
          <p:cNvSpPr txBox="1">
            <a:spLocks noGrp="1"/>
          </p:cNvSpPr>
          <p:nvPr>
            <p:ph type="title"/>
          </p:nvPr>
        </p:nvSpPr>
        <p:spPr>
          <a:xfrm>
            <a:off x="639450" y="787325"/>
            <a:ext cx="3509700" cy="63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u="sng"/>
              <a:t>Face Detection</a:t>
            </a:r>
            <a:endParaRPr sz="2250" u="sng">
              <a:solidFill>
                <a:srgbClr val="292929"/>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2390" name="Google Shape;2390;p62"/>
          <p:cNvSpPr txBox="1">
            <a:spLocks noGrp="1"/>
          </p:cNvSpPr>
          <p:nvPr>
            <p:ph type="subTitle" idx="1"/>
          </p:nvPr>
        </p:nvSpPr>
        <p:spPr>
          <a:xfrm>
            <a:off x="207275" y="1809025"/>
            <a:ext cx="3877500" cy="2077800"/>
          </a:xfrm>
          <a:prstGeom prst="rect">
            <a:avLst/>
          </a:prstGeom>
        </p:spPr>
        <p:txBody>
          <a:bodyPr spcFirstLastPara="1" wrap="square" lIns="0" tIns="0" rIns="0" bIns="0" anchor="ctr" anchorCtr="0">
            <a:noAutofit/>
          </a:bodyPr>
          <a:lstStyle/>
          <a:p>
            <a:pPr marL="457200" lvl="0" indent="-355600" algn="just" rtl="0">
              <a:spcBef>
                <a:spcPts val="0"/>
              </a:spcBef>
              <a:spcAft>
                <a:spcPts val="0"/>
              </a:spcAft>
              <a:buSzPts val="2000"/>
              <a:buChar char="●"/>
            </a:pPr>
            <a:r>
              <a:rPr lang="en" sz="1500"/>
              <a:t>The most basic task on Face Recognition is </a:t>
            </a:r>
            <a:r>
              <a:rPr lang="en" sz="1500" b="1" i="1"/>
              <a:t>“Face Detecting”</a:t>
            </a:r>
            <a:r>
              <a:rPr lang="en" sz="1500"/>
              <a:t>. Before anything,we must “capture” a face (Phase 1) in order to recognize it, when compared with a new face captured in future (Phase 3).</a:t>
            </a:r>
            <a:endParaRPr sz="1500"/>
          </a:p>
          <a:p>
            <a:pPr marL="457200" lvl="0" indent="-355600" algn="just" rtl="0">
              <a:spcBef>
                <a:spcPts val="0"/>
              </a:spcBef>
              <a:spcAft>
                <a:spcPts val="0"/>
              </a:spcAft>
              <a:buSzPts val="2000"/>
              <a:buChar char="●"/>
            </a:pPr>
            <a:r>
              <a:rPr lang="en" sz="1500"/>
              <a:t>The most common way to detect a face (or any objects), is using the </a:t>
            </a:r>
            <a:r>
              <a:rPr lang="en" sz="1500" b="1" i="1"/>
              <a:t>“Haar Cascade classifier”</a:t>
            </a:r>
            <a:r>
              <a:rPr lang="en" sz="1500"/>
              <a:t>. It is a machine learning based approach where a cascade function is trained from a lot of positive and negative images. It is then used to detect objects in other images.</a:t>
            </a:r>
            <a:endParaRPr sz="1500"/>
          </a:p>
          <a:p>
            <a:pPr marL="0" lvl="0" indent="0" algn="just" rtl="0">
              <a:spcBef>
                <a:spcPts val="0"/>
              </a:spcBef>
              <a:spcAft>
                <a:spcPts val="0"/>
              </a:spcAft>
              <a:buNone/>
            </a:pPr>
            <a:endParaRPr sz="1500"/>
          </a:p>
        </p:txBody>
      </p:sp>
      <p:pic>
        <p:nvPicPr>
          <p:cNvPr id="2391" name="Google Shape;2391;p62"/>
          <p:cNvPicPr preferRelativeResize="0"/>
          <p:nvPr/>
        </p:nvPicPr>
        <p:blipFill>
          <a:blip r:embed="rId3">
            <a:alphaModFix/>
          </a:blip>
          <a:stretch>
            <a:fillRect/>
          </a:stretch>
        </p:blipFill>
        <p:spPr>
          <a:xfrm>
            <a:off x="4447150" y="609850"/>
            <a:ext cx="4597125" cy="390077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1"/>
                                        </p:tgtEl>
                                        <p:attrNameLst>
                                          <p:attrName>style.visibility</p:attrName>
                                        </p:attrNameLst>
                                      </p:cBhvr>
                                      <p:to>
                                        <p:strVal val="visible"/>
                                      </p:to>
                                    </p:set>
                                    <p:animEffect transition="in" filter="fade">
                                      <p:cBhvr>
                                        <p:cTn id="7" dur="1000"/>
                                        <p:tgtEl>
                                          <p:spTgt spid="23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9"/>
                                        </p:tgtEl>
                                        <p:attrNameLst>
                                          <p:attrName>style.visibility</p:attrName>
                                        </p:attrNameLst>
                                      </p:cBhvr>
                                      <p:to>
                                        <p:strVal val="visible"/>
                                      </p:to>
                                    </p:set>
                                    <p:animEffect transition="in" filter="fade">
                                      <p:cBhvr>
                                        <p:cTn id="12" dur="1000"/>
                                        <p:tgtEl>
                                          <p:spTgt spid="238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90"/>
                                        </p:tgtEl>
                                        <p:attrNameLst>
                                          <p:attrName>style.visibility</p:attrName>
                                        </p:attrNameLst>
                                      </p:cBhvr>
                                      <p:to>
                                        <p:strVal val="visible"/>
                                      </p:to>
                                    </p:set>
                                    <p:anim calcmode="lin" valueType="num">
                                      <p:cBhvr additive="base">
                                        <p:cTn id="17" dur="1000"/>
                                        <p:tgtEl>
                                          <p:spTgt spid="23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63"/>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u="sng"/>
              <a:t>Data Gathering</a:t>
            </a:r>
            <a:endParaRPr sz="2250" u="sng">
              <a:solidFill>
                <a:srgbClr val="292929"/>
              </a:solidFill>
              <a:highlight>
                <a:srgbClr val="FFFFFF"/>
              </a:highlight>
              <a:latin typeface="Arial"/>
              <a:ea typeface="Arial"/>
              <a:cs typeface="Arial"/>
              <a:sym typeface="Arial"/>
            </a:endParaRPr>
          </a:p>
          <a:p>
            <a:pPr marL="0" lvl="0" indent="0" algn="r" rtl="0">
              <a:spcBef>
                <a:spcPts val="0"/>
              </a:spcBef>
              <a:spcAft>
                <a:spcPts val="0"/>
              </a:spcAft>
              <a:buNone/>
            </a:pPr>
            <a:endParaRPr/>
          </a:p>
        </p:txBody>
      </p:sp>
      <p:sp>
        <p:nvSpPr>
          <p:cNvPr id="2397" name="Google Shape;2397;p63"/>
          <p:cNvSpPr txBox="1">
            <a:spLocks noGrp="1"/>
          </p:cNvSpPr>
          <p:nvPr>
            <p:ph type="subTitle" idx="1"/>
          </p:nvPr>
        </p:nvSpPr>
        <p:spPr>
          <a:xfrm>
            <a:off x="4914175" y="2266825"/>
            <a:ext cx="3509700" cy="17982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In this phase, we simply created a </a:t>
            </a:r>
            <a:r>
              <a:rPr lang="en" b="1" i="1"/>
              <a:t>dataset</a:t>
            </a:r>
            <a:r>
              <a:rPr lang="en"/>
              <a:t>, where for each id, we stored a group of photos in gray with the portion that was used for face detecting.</a:t>
            </a:r>
            <a:endParaRPr/>
          </a:p>
          <a:p>
            <a:pPr marL="0" lvl="0" indent="0" algn="r" rtl="0">
              <a:spcBef>
                <a:spcPts val="1600"/>
              </a:spcBef>
              <a:spcAft>
                <a:spcPts val="0"/>
              </a:spcAft>
              <a:buNone/>
            </a:pPr>
            <a:endParaRPr/>
          </a:p>
        </p:txBody>
      </p:sp>
      <p:pic>
        <p:nvPicPr>
          <p:cNvPr id="2398" name="Google Shape;2398;p63"/>
          <p:cNvPicPr preferRelativeResize="0"/>
          <p:nvPr/>
        </p:nvPicPr>
        <p:blipFill>
          <a:blip r:embed="rId3">
            <a:alphaModFix/>
          </a:blip>
          <a:stretch>
            <a:fillRect/>
          </a:stretch>
        </p:blipFill>
        <p:spPr>
          <a:xfrm>
            <a:off x="720000" y="1437963"/>
            <a:ext cx="3864250" cy="2464425"/>
          </a:xfrm>
          <a:prstGeom prst="rect">
            <a:avLst/>
          </a:prstGeom>
          <a:noFill/>
          <a:ln>
            <a:noFill/>
          </a:ln>
        </p:spPr>
      </p:pic>
      <p:pic>
        <p:nvPicPr>
          <p:cNvPr id="2399" name="Google Shape;2399;p63"/>
          <p:cNvPicPr preferRelativeResize="0"/>
          <p:nvPr/>
        </p:nvPicPr>
        <p:blipFill>
          <a:blip r:embed="rId4">
            <a:alphaModFix/>
          </a:blip>
          <a:stretch>
            <a:fillRect/>
          </a:stretch>
        </p:blipFill>
        <p:spPr>
          <a:xfrm>
            <a:off x="6035875" y="3514975"/>
            <a:ext cx="3108125" cy="152592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6"/>
                                        </p:tgtEl>
                                        <p:attrNameLst>
                                          <p:attrName>style.visibility</p:attrName>
                                        </p:attrNameLst>
                                      </p:cBhvr>
                                      <p:to>
                                        <p:strVal val="visible"/>
                                      </p:to>
                                    </p:set>
                                    <p:animEffect transition="in" filter="fade">
                                      <p:cBhvr>
                                        <p:cTn id="7" dur="1000"/>
                                        <p:tgtEl>
                                          <p:spTgt spid="23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397"/>
                                        </p:tgtEl>
                                        <p:attrNameLst>
                                          <p:attrName>style.visibility</p:attrName>
                                        </p:attrNameLst>
                                      </p:cBhvr>
                                      <p:to>
                                        <p:strVal val="visible"/>
                                      </p:to>
                                    </p:set>
                                    <p:anim calcmode="lin" valueType="num">
                                      <p:cBhvr additive="base">
                                        <p:cTn id="12" dur="1000"/>
                                        <p:tgtEl>
                                          <p:spTgt spid="239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9"/>
                                        </p:tgtEl>
                                        <p:attrNameLst>
                                          <p:attrName>style.visibility</p:attrName>
                                        </p:attrNameLst>
                                      </p:cBhvr>
                                      <p:to>
                                        <p:strVal val="visible"/>
                                      </p:to>
                                    </p:set>
                                    <p:animEffect transition="in" filter="fade">
                                      <p:cBhvr>
                                        <p:cTn id="17" dur="1000"/>
                                        <p:tgtEl>
                                          <p:spTgt spid="2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64"/>
          <p:cNvSpPr txBox="1">
            <a:spLocks noGrp="1"/>
          </p:cNvSpPr>
          <p:nvPr>
            <p:ph type="title"/>
          </p:nvPr>
        </p:nvSpPr>
        <p:spPr>
          <a:xfrm>
            <a:off x="655900" y="1188275"/>
            <a:ext cx="3440400" cy="48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u="sng"/>
              <a:t>Trainer</a:t>
            </a:r>
            <a:endParaRPr sz="2250" u="sng">
              <a:solidFill>
                <a:srgbClr val="292929"/>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2405" name="Google Shape;2405;p64"/>
          <p:cNvSpPr txBox="1">
            <a:spLocks noGrp="1"/>
          </p:cNvSpPr>
          <p:nvPr>
            <p:ph type="body" idx="1"/>
          </p:nvPr>
        </p:nvSpPr>
        <p:spPr>
          <a:xfrm>
            <a:off x="720000" y="1841075"/>
            <a:ext cx="2663100" cy="2543100"/>
          </a:xfrm>
          <a:prstGeom prst="rect">
            <a:avLst/>
          </a:prstGeom>
        </p:spPr>
        <p:txBody>
          <a:bodyPr spcFirstLastPara="1" wrap="square" lIns="0" tIns="0" rIns="0" bIns="0" anchor="t" anchorCtr="0">
            <a:noAutofit/>
          </a:bodyPr>
          <a:lstStyle/>
          <a:p>
            <a:pPr marL="0" lvl="0" indent="0" algn="just" rtl="0">
              <a:spcBef>
                <a:spcPts val="0"/>
              </a:spcBef>
              <a:spcAft>
                <a:spcPts val="1600"/>
              </a:spcAft>
              <a:buNone/>
            </a:pPr>
            <a:r>
              <a:rPr lang="en" sz="1600"/>
              <a:t>On this second phase, we must take all user data from our dataset and </a:t>
            </a:r>
            <a:r>
              <a:rPr lang="en" sz="1600" b="1" i="1"/>
              <a:t>“trainer”</a:t>
            </a:r>
            <a:r>
              <a:rPr lang="en" sz="1600"/>
              <a:t> the OpenCV Recognizer. This is done directly by a specific OpenCV function. The result will be a .yml file that will be saved on a “trainer/” directory.</a:t>
            </a:r>
            <a:endParaRPr sz="1600"/>
          </a:p>
        </p:txBody>
      </p:sp>
      <p:pic>
        <p:nvPicPr>
          <p:cNvPr id="2406" name="Google Shape;2406;p64"/>
          <p:cNvPicPr preferRelativeResize="0"/>
          <p:nvPr/>
        </p:nvPicPr>
        <p:blipFill>
          <a:blip r:embed="rId3">
            <a:alphaModFix/>
          </a:blip>
          <a:stretch>
            <a:fillRect/>
          </a:stretch>
        </p:blipFill>
        <p:spPr>
          <a:xfrm>
            <a:off x="3728175" y="1073200"/>
            <a:ext cx="5198474" cy="349567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4"/>
                                        </p:tgtEl>
                                        <p:attrNameLst>
                                          <p:attrName>style.visibility</p:attrName>
                                        </p:attrNameLst>
                                      </p:cBhvr>
                                      <p:to>
                                        <p:strVal val="visible"/>
                                      </p:to>
                                    </p:set>
                                    <p:animEffect transition="in" filter="fade">
                                      <p:cBhvr>
                                        <p:cTn id="7" dur="1000"/>
                                        <p:tgtEl>
                                          <p:spTgt spid="24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6"/>
                                        </p:tgtEl>
                                        <p:attrNameLst>
                                          <p:attrName>style.visibility</p:attrName>
                                        </p:attrNameLst>
                                      </p:cBhvr>
                                      <p:to>
                                        <p:strVal val="visible"/>
                                      </p:to>
                                    </p:set>
                                    <p:animEffect transition="in" filter="fade">
                                      <p:cBhvr>
                                        <p:cTn id="12" dur="1000"/>
                                        <p:tgtEl>
                                          <p:spTgt spid="240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65"/>
          <p:cNvSpPr txBox="1">
            <a:spLocks noGrp="1"/>
          </p:cNvSpPr>
          <p:nvPr>
            <p:ph type="title"/>
          </p:nvPr>
        </p:nvSpPr>
        <p:spPr>
          <a:xfrm>
            <a:off x="720000" y="1375275"/>
            <a:ext cx="3250500" cy="50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u="sng"/>
              <a:t>Recognizer</a:t>
            </a:r>
            <a:endParaRPr sz="2250" u="sng">
              <a:solidFill>
                <a:srgbClr val="292929"/>
              </a:solidFill>
              <a:highlight>
                <a:srgbClr val="FFFFFF"/>
              </a:highlight>
              <a:latin typeface="Arial"/>
              <a:ea typeface="Arial"/>
              <a:cs typeface="Arial"/>
              <a:sym typeface="Arial"/>
            </a:endParaRPr>
          </a:p>
          <a:p>
            <a:pPr marL="0" lvl="0" indent="0" algn="r" rtl="0">
              <a:spcBef>
                <a:spcPts val="0"/>
              </a:spcBef>
              <a:spcAft>
                <a:spcPts val="0"/>
              </a:spcAft>
              <a:buNone/>
            </a:pPr>
            <a:endParaRPr/>
          </a:p>
        </p:txBody>
      </p:sp>
      <p:sp>
        <p:nvSpPr>
          <p:cNvPr id="2412" name="Google Shape;2412;p65"/>
          <p:cNvSpPr txBox="1">
            <a:spLocks noGrp="1"/>
          </p:cNvSpPr>
          <p:nvPr>
            <p:ph type="subTitle" idx="1"/>
          </p:nvPr>
        </p:nvSpPr>
        <p:spPr>
          <a:xfrm>
            <a:off x="720000" y="2229575"/>
            <a:ext cx="3031200" cy="14172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Now, we reached the final phase of our project. Here, we will capture a fresh face on our camera and if this person had his face captured and trained before, our recognizer will make a “prediction” returning its id and an index, shown how confident the recognizer is with this match.</a:t>
            </a:r>
            <a:endParaRPr/>
          </a:p>
        </p:txBody>
      </p:sp>
      <p:pic>
        <p:nvPicPr>
          <p:cNvPr id="2413" name="Google Shape;2413;p65"/>
          <p:cNvPicPr preferRelativeResize="0"/>
          <p:nvPr/>
        </p:nvPicPr>
        <p:blipFill>
          <a:blip r:embed="rId3">
            <a:alphaModFix/>
          </a:blip>
          <a:stretch>
            <a:fillRect/>
          </a:stretch>
        </p:blipFill>
        <p:spPr>
          <a:xfrm>
            <a:off x="4134525" y="1081651"/>
            <a:ext cx="4868575" cy="336245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1"/>
                                        </p:tgtEl>
                                        <p:attrNameLst>
                                          <p:attrName>style.visibility</p:attrName>
                                        </p:attrNameLst>
                                      </p:cBhvr>
                                      <p:to>
                                        <p:strVal val="visible"/>
                                      </p:to>
                                    </p:set>
                                    <p:animEffect transition="in" filter="fade">
                                      <p:cBhvr>
                                        <p:cTn id="7" dur="1000"/>
                                        <p:tgtEl>
                                          <p:spTgt spid="24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13"/>
                                        </p:tgtEl>
                                        <p:attrNameLst>
                                          <p:attrName>style.visibility</p:attrName>
                                        </p:attrNameLst>
                                      </p:cBhvr>
                                      <p:to>
                                        <p:strVal val="visible"/>
                                      </p:to>
                                    </p:set>
                                    <p:animEffect transition="in" filter="fade">
                                      <p:cBhvr>
                                        <p:cTn id="16" dur="1000"/>
                                        <p:tgtEl>
                                          <p:spTgt spid="2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7"/>
        <p:cNvGrpSpPr/>
        <p:nvPr/>
      </p:nvGrpSpPr>
      <p:grpSpPr>
        <a:xfrm>
          <a:off x="0" y="0"/>
          <a:ext cx="0" cy="0"/>
          <a:chOff x="0" y="0"/>
          <a:chExt cx="0" cy="0"/>
        </a:xfrm>
      </p:grpSpPr>
      <p:sp>
        <p:nvSpPr>
          <p:cNvPr id="2418" name="Google Shape;2418;p66"/>
          <p:cNvSpPr txBox="1">
            <a:spLocks noGrp="1"/>
          </p:cNvSpPr>
          <p:nvPr>
            <p:ph type="title"/>
          </p:nvPr>
        </p:nvSpPr>
        <p:spPr>
          <a:xfrm>
            <a:off x="360575" y="4429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u="sng"/>
              <a:t>PROJECT STAGES</a:t>
            </a:r>
            <a:endParaRPr u="sng"/>
          </a:p>
        </p:txBody>
      </p:sp>
      <p:cxnSp>
        <p:nvCxnSpPr>
          <p:cNvPr id="2419" name="Google Shape;2419;p66"/>
          <p:cNvCxnSpPr/>
          <p:nvPr/>
        </p:nvCxnSpPr>
        <p:spPr>
          <a:xfrm>
            <a:off x="1650900" y="710400"/>
            <a:ext cx="1702800" cy="6201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420" name="Google Shape;2420;p66"/>
          <p:cNvCxnSpPr/>
          <p:nvPr/>
        </p:nvCxnSpPr>
        <p:spPr>
          <a:xfrm flipH="1">
            <a:off x="6930125" y="1484913"/>
            <a:ext cx="1702800" cy="6291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421" name="Google Shape;2421;p66"/>
          <p:cNvCxnSpPr/>
          <p:nvPr/>
        </p:nvCxnSpPr>
        <p:spPr>
          <a:xfrm rot="10800000" flipH="1">
            <a:off x="3244225" y="4420450"/>
            <a:ext cx="1702800" cy="5943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422" name="Google Shape;2422;p66"/>
          <p:cNvCxnSpPr/>
          <p:nvPr/>
        </p:nvCxnSpPr>
        <p:spPr>
          <a:xfrm rot="10800000">
            <a:off x="6001200" y="4329050"/>
            <a:ext cx="1702800" cy="576900"/>
          </a:xfrm>
          <a:prstGeom prst="bentConnector3">
            <a:avLst>
              <a:gd name="adj1" fmla="val 50000"/>
            </a:avLst>
          </a:prstGeom>
          <a:noFill/>
          <a:ln w="19050" cap="flat" cmpd="sng">
            <a:solidFill>
              <a:schemeClr val="dk2"/>
            </a:solidFill>
            <a:prstDash val="solid"/>
            <a:round/>
            <a:headEnd type="none" w="med" len="med"/>
            <a:tailEnd type="oval" w="med" len="med"/>
          </a:ln>
        </p:spPr>
      </p:cxnSp>
      <p:sp>
        <p:nvSpPr>
          <p:cNvPr id="2423" name="Google Shape;2423;p66"/>
          <p:cNvSpPr txBox="1"/>
          <p:nvPr/>
        </p:nvSpPr>
        <p:spPr>
          <a:xfrm>
            <a:off x="360569" y="589792"/>
            <a:ext cx="1751700" cy="64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2424" name="Google Shape;2424;p66"/>
          <p:cNvSpPr txBox="1"/>
          <p:nvPr/>
        </p:nvSpPr>
        <p:spPr>
          <a:xfrm>
            <a:off x="-238900" y="1330488"/>
            <a:ext cx="1751700" cy="31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400">
                <a:solidFill>
                  <a:schemeClr val="dk2"/>
                </a:solidFill>
                <a:latin typeface="Bebas Neue"/>
                <a:ea typeface="Bebas Neue"/>
                <a:cs typeface="Bebas Neue"/>
                <a:sym typeface="Bebas Neue"/>
              </a:rPr>
              <a:t>S</a:t>
            </a:r>
            <a:endParaRPr sz="2400">
              <a:solidFill>
                <a:schemeClr val="dk2"/>
              </a:solidFill>
              <a:latin typeface="Bebas Neue"/>
              <a:ea typeface="Bebas Neue"/>
              <a:cs typeface="Bebas Neue"/>
              <a:sym typeface="Bebas Neue"/>
            </a:endParaRPr>
          </a:p>
        </p:txBody>
      </p:sp>
      <p:sp>
        <p:nvSpPr>
          <p:cNvPr id="2425" name="Google Shape;2425;p66"/>
          <p:cNvSpPr txBox="1"/>
          <p:nvPr/>
        </p:nvSpPr>
        <p:spPr>
          <a:xfrm>
            <a:off x="3219769" y="4831017"/>
            <a:ext cx="1751700" cy="64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2426" name="Google Shape;2426;p66"/>
          <p:cNvSpPr txBox="1"/>
          <p:nvPr/>
        </p:nvSpPr>
        <p:spPr>
          <a:xfrm>
            <a:off x="298600" y="3636113"/>
            <a:ext cx="1751700" cy="31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2400">
              <a:solidFill>
                <a:schemeClr val="dk2"/>
              </a:solidFill>
              <a:latin typeface="Bebas Neue"/>
              <a:ea typeface="Bebas Neue"/>
              <a:cs typeface="Bebas Neue"/>
              <a:sym typeface="Bebas Neue"/>
            </a:endParaRPr>
          </a:p>
        </p:txBody>
      </p:sp>
      <p:sp>
        <p:nvSpPr>
          <p:cNvPr id="2427" name="Google Shape;2427;p66"/>
          <p:cNvSpPr txBox="1"/>
          <p:nvPr/>
        </p:nvSpPr>
        <p:spPr>
          <a:xfrm>
            <a:off x="7339569" y="838192"/>
            <a:ext cx="1751700" cy="64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2428" name="Google Shape;2428;p66"/>
          <p:cNvSpPr txBox="1"/>
          <p:nvPr/>
        </p:nvSpPr>
        <p:spPr>
          <a:xfrm>
            <a:off x="7228025" y="1710700"/>
            <a:ext cx="1751700" cy="31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2400">
              <a:solidFill>
                <a:schemeClr val="dk2"/>
              </a:solidFill>
              <a:latin typeface="Bebas Neue"/>
              <a:ea typeface="Bebas Neue"/>
              <a:cs typeface="Bebas Neue"/>
              <a:sym typeface="Bebas Neue"/>
            </a:endParaRPr>
          </a:p>
        </p:txBody>
      </p:sp>
      <p:sp>
        <p:nvSpPr>
          <p:cNvPr id="2429" name="Google Shape;2429;p66"/>
          <p:cNvSpPr txBox="1"/>
          <p:nvPr/>
        </p:nvSpPr>
        <p:spPr>
          <a:xfrm>
            <a:off x="5258219" y="4294842"/>
            <a:ext cx="1751700" cy="64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2430" name="Google Shape;2430;p66"/>
          <p:cNvSpPr txBox="1"/>
          <p:nvPr/>
        </p:nvSpPr>
        <p:spPr>
          <a:xfrm>
            <a:off x="7277625" y="3381050"/>
            <a:ext cx="1751700" cy="31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2400">
              <a:solidFill>
                <a:schemeClr val="dk2"/>
              </a:solidFill>
              <a:latin typeface="Bebas Neue"/>
              <a:ea typeface="Bebas Neue"/>
              <a:cs typeface="Bebas Neue"/>
              <a:sym typeface="Bebas Neue"/>
            </a:endParaRPr>
          </a:p>
        </p:txBody>
      </p:sp>
      <p:pic>
        <p:nvPicPr>
          <p:cNvPr id="2431" name="Google Shape;2431;p66"/>
          <p:cNvPicPr preferRelativeResize="0"/>
          <p:nvPr/>
        </p:nvPicPr>
        <p:blipFill>
          <a:blip r:embed="rId3">
            <a:alphaModFix/>
          </a:blip>
          <a:stretch>
            <a:fillRect/>
          </a:stretch>
        </p:blipFill>
        <p:spPr>
          <a:xfrm>
            <a:off x="2471700" y="1388800"/>
            <a:ext cx="4458433" cy="2891625"/>
          </a:xfrm>
          <a:prstGeom prst="rect">
            <a:avLst/>
          </a:prstGeom>
          <a:noFill/>
          <a:ln>
            <a:noFill/>
          </a:ln>
        </p:spPr>
      </p:pic>
      <p:pic>
        <p:nvPicPr>
          <p:cNvPr id="2432" name="Google Shape;2432;p66"/>
          <p:cNvPicPr preferRelativeResize="0"/>
          <p:nvPr/>
        </p:nvPicPr>
        <p:blipFill>
          <a:blip r:embed="rId4">
            <a:alphaModFix/>
          </a:blip>
          <a:stretch>
            <a:fillRect/>
          </a:stretch>
        </p:blipFill>
        <p:spPr>
          <a:xfrm flipH="1">
            <a:off x="63800" y="168578"/>
            <a:ext cx="1587110" cy="3174250"/>
          </a:xfrm>
          <a:prstGeom prst="rect">
            <a:avLst/>
          </a:prstGeom>
          <a:noFill/>
          <a:ln>
            <a:noFill/>
          </a:ln>
        </p:spPr>
      </p:pic>
      <p:pic>
        <p:nvPicPr>
          <p:cNvPr id="2433" name="Google Shape;2433;p66"/>
          <p:cNvPicPr preferRelativeResize="0"/>
          <p:nvPr/>
        </p:nvPicPr>
        <p:blipFill>
          <a:blip r:embed="rId5">
            <a:alphaModFix/>
          </a:blip>
          <a:stretch>
            <a:fillRect/>
          </a:stretch>
        </p:blipFill>
        <p:spPr>
          <a:xfrm>
            <a:off x="7750925" y="2363825"/>
            <a:ext cx="1278399" cy="2556799"/>
          </a:xfrm>
          <a:prstGeom prst="rect">
            <a:avLst/>
          </a:prstGeom>
          <a:noFill/>
          <a:ln>
            <a:noFill/>
          </a:ln>
        </p:spPr>
      </p:pic>
      <p:pic>
        <p:nvPicPr>
          <p:cNvPr id="2434" name="Google Shape;2434;p66"/>
          <p:cNvPicPr preferRelativeResize="0"/>
          <p:nvPr/>
        </p:nvPicPr>
        <p:blipFill>
          <a:blip r:embed="rId6">
            <a:alphaModFix/>
          </a:blip>
          <a:stretch>
            <a:fillRect/>
          </a:stretch>
        </p:blipFill>
        <p:spPr>
          <a:xfrm>
            <a:off x="5485996" y="1"/>
            <a:ext cx="3658004" cy="1374375"/>
          </a:xfrm>
          <a:prstGeom prst="rect">
            <a:avLst/>
          </a:prstGeom>
          <a:noFill/>
          <a:ln>
            <a:noFill/>
          </a:ln>
        </p:spPr>
      </p:pic>
      <p:pic>
        <p:nvPicPr>
          <p:cNvPr id="2435" name="Google Shape;2435;p66"/>
          <p:cNvPicPr preferRelativeResize="0"/>
          <p:nvPr/>
        </p:nvPicPr>
        <p:blipFill>
          <a:blip r:embed="rId7">
            <a:alphaModFix/>
          </a:blip>
          <a:stretch>
            <a:fillRect/>
          </a:stretch>
        </p:blipFill>
        <p:spPr>
          <a:xfrm>
            <a:off x="-12" y="4055793"/>
            <a:ext cx="3133025" cy="1123425"/>
          </a:xfrm>
          <a:prstGeom prst="rect">
            <a:avLst/>
          </a:prstGeom>
          <a:noFill/>
          <a:ln>
            <a:noFill/>
          </a:ln>
        </p:spPr>
      </p:pic>
      <p:sp>
        <p:nvSpPr>
          <p:cNvPr id="2436" name="Google Shape;2436;p66"/>
          <p:cNvSpPr txBox="1"/>
          <p:nvPr/>
        </p:nvSpPr>
        <p:spPr>
          <a:xfrm>
            <a:off x="322250" y="3470325"/>
            <a:ext cx="158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2437" name="Google Shape;2437;p66"/>
          <p:cNvSpPr txBox="1"/>
          <p:nvPr/>
        </p:nvSpPr>
        <p:spPr>
          <a:xfrm>
            <a:off x="1564925" y="710400"/>
            <a:ext cx="1093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E1E7EC"/>
                </a:solidFill>
                <a:latin typeface="Roboto"/>
                <a:ea typeface="Roboto"/>
                <a:cs typeface="Roboto"/>
                <a:sym typeface="Roboto"/>
              </a:rPr>
              <a:t>Training faces real-time and recognizing  them</a:t>
            </a:r>
            <a:endParaRPr sz="1200">
              <a:solidFill>
                <a:srgbClr val="E1E7EC"/>
              </a:solidFill>
              <a:latin typeface="Roboto"/>
              <a:ea typeface="Roboto"/>
              <a:cs typeface="Roboto"/>
              <a:sym typeface="Roboto"/>
            </a:endParaRPr>
          </a:p>
        </p:txBody>
      </p:sp>
      <p:sp>
        <p:nvSpPr>
          <p:cNvPr id="2438" name="Google Shape;2438;p66"/>
          <p:cNvSpPr txBox="1"/>
          <p:nvPr/>
        </p:nvSpPr>
        <p:spPr>
          <a:xfrm>
            <a:off x="7825800" y="1376500"/>
            <a:ext cx="11964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E1E7EC"/>
                </a:solidFill>
                <a:latin typeface="Roboto"/>
                <a:ea typeface="Roboto"/>
                <a:cs typeface="Roboto"/>
                <a:sym typeface="Roboto"/>
              </a:rPr>
              <a:t>Samples of different faces collected</a:t>
            </a:r>
            <a:endParaRPr sz="1300">
              <a:solidFill>
                <a:srgbClr val="E1E7EC"/>
              </a:solidFill>
              <a:latin typeface="Roboto"/>
              <a:ea typeface="Roboto"/>
              <a:cs typeface="Roboto"/>
              <a:sym typeface="Roboto"/>
            </a:endParaRPr>
          </a:p>
        </p:txBody>
      </p:sp>
      <p:sp>
        <p:nvSpPr>
          <p:cNvPr id="2439" name="Google Shape;2439;p66"/>
          <p:cNvSpPr txBox="1"/>
          <p:nvPr/>
        </p:nvSpPr>
        <p:spPr>
          <a:xfrm>
            <a:off x="6930125" y="3342825"/>
            <a:ext cx="979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E1E7EC"/>
                </a:solidFill>
                <a:latin typeface="Roboto"/>
                <a:ea typeface="Roboto"/>
                <a:cs typeface="Roboto"/>
                <a:sym typeface="Roboto"/>
              </a:rPr>
              <a:t>More than one face recognized and labelled</a:t>
            </a:r>
            <a:endParaRPr sz="1200">
              <a:solidFill>
                <a:srgbClr val="E1E7EC"/>
              </a:solidFill>
              <a:latin typeface="Roboto"/>
              <a:ea typeface="Roboto"/>
              <a:cs typeface="Roboto"/>
              <a:sym typeface="Roboto"/>
            </a:endParaRPr>
          </a:p>
        </p:txBody>
      </p:sp>
      <p:sp>
        <p:nvSpPr>
          <p:cNvPr id="2440" name="Google Shape;2440;p66"/>
          <p:cNvSpPr txBox="1"/>
          <p:nvPr/>
        </p:nvSpPr>
        <p:spPr>
          <a:xfrm>
            <a:off x="161025" y="3342825"/>
            <a:ext cx="2250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E1E7EC"/>
                </a:solidFill>
                <a:latin typeface="Roboto"/>
                <a:ea typeface="Roboto"/>
                <a:cs typeface="Roboto"/>
                <a:sym typeface="Roboto"/>
              </a:rPr>
              <a:t>Tensorflow Lite models generated and sparse matrix calculated</a:t>
            </a:r>
            <a:endParaRPr sz="1200">
              <a:solidFill>
                <a:srgbClr val="E1E7EC"/>
              </a:solidFill>
              <a:latin typeface="Roboto"/>
              <a:ea typeface="Roboto"/>
              <a:cs typeface="Roboto"/>
              <a:sym typeface="Roboto"/>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18"/>
                                        </p:tgtEl>
                                        <p:attrNameLst>
                                          <p:attrName>style.visibility</p:attrName>
                                        </p:attrNameLst>
                                      </p:cBhvr>
                                      <p:to>
                                        <p:strVal val="visible"/>
                                      </p:to>
                                    </p:set>
                                    <p:anim calcmode="lin" valueType="num">
                                      <p:cBhvr additive="base">
                                        <p:cTn id="7" dur="1000"/>
                                        <p:tgtEl>
                                          <p:spTgt spid="241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1"/>
                                        </p:tgtEl>
                                        <p:attrNameLst>
                                          <p:attrName>style.visibility</p:attrName>
                                        </p:attrNameLst>
                                      </p:cBhvr>
                                      <p:to>
                                        <p:strVal val="visible"/>
                                      </p:to>
                                    </p:set>
                                    <p:animEffect transition="in" filter="fade">
                                      <p:cBhvr>
                                        <p:cTn id="12" dur="1000"/>
                                        <p:tgtEl>
                                          <p:spTgt spid="24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4"/>
                                        </p:tgtEl>
                                        <p:attrNameLst>
                                          <p:attrName>style.visibility</p:attrName>
                                        </p:attrNameLst>
                                      </p:cBhvr>
                                      <p:to>
                                        <p:strVal val="visible"/>
                                      </p:to>
                                    </p:set>
                                    <p:animEffect transition="in" filter="fade">
                                      <p:cBhvr>
                                        <p:cTn id="17" dur="1000"/>
                                        <p:tgtEl>
                                          <p:spTgt spid="24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32"/>
                                        </p:tgtEl>
                                        <p:attrNameLst>
                                          <p:attrName>style.visibility</p:attrName>
                                        </p:attrNameLst>
                                      </p:cBhvr>
                                      <p:to>
                                        <p:strVal val="visible"/>
                                      </p:to>
                                    </p:set>
                                    <p:animEffect transition="in" filter="fade">
                                      <p:cBhvr>
                                        <p:cTn id="22" dur="1000"/>
                                        <p:tgtEl>
                                          <p:spTgt spid="243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33"/>
                                        </p:tgtEl>
                                        <p:attrNameLst>
                                          <p:attrName>style.visibility</p:attrName>
                                        </p:attrNameLst>
                                      </p:cBhvr>
                                      <p:to>
                                        <p:strVal val="visible"/>
                                      </p:to>
                                    </p:set>
                                    <p:animEffect transition="in" filter="fade">
                                      <p:cBhvr>
                                        <p:cTn id="35" dur="1000"/>
                                        <p:tgtEl>
                                          <p:spTgt spid="243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3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35"/>
                                        </p:tgtEl>
                                        <p:attrNameLst>
                                          <p:attrName>style.visibility</p:attrName>
                                        </p:attrNameLst>
                                      </p:cBhvr>
                                      <p:to>
                                        <p:strVal val="visible"/>
                                      </p:to>
                                    </p:set>
                                    <p:animEffect transition="in" filter="fade">
                                      <p:cBhvr>
                                        <p:cTn id="44" dur="1000"/>
                                        <p:tgtEl>
                                          <p:spTgt spid="243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67"/>
          <p:cNvSpPr txBox="1">
            <a:spLocks noGrp="1"/>
          </p:cNvSpPr>
          <p:nvPr>
            <p:ph type="subTitle" idx="1"/>
          </p:nvPr>
        </p:nvSpPr>
        <p:spPr>
          <a:xfrm>
            <a:off x="3692050" y="1315375"/>
            <a:ext cx="2845500" cy="15384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Faces are recognized through nearest distance algorithm and confidence interval locked in bounding box. An input image is fed to the detector and detected faces are received at the output. </a:t>
            </a:r>
            <a:endParaRPr/>
          </a:p>
        </p:txBody>
      </p:sp>
      <p:sp>
        <p:nvSpPr>
          <p:cNvPr id="2446" name="Google Shape;2446;p67"/>
          <p:cNvSpPr txBox="1">
            <a:spLocks noGrp="1"/>
          </p:cNvSpPr>
          <p:nvPr>
            <p:ph type="title"/>
          </p:nvPr>
        </p:nvSpPr>
        <p:spPr>
          <a:xfrm>
            <a:off x="2150500" y="203850"/>
            <a:ext cx="4330200" cy="474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u="sng"/>
              <a:t>Real time face recognition</a:t>
            </a:r>
            <a:endParaRPr u="sng"/>
          </a:p>
        </p:txBody>
      </p:sp>
      <p:pic>
        <p:nvPicPr>
          <p:cNvPr id="2447" name="Google Shape;2447;p67"/>
          <p:cNvPicPr preferRelativeResize="0"/>
          <p:nvPr/>
        </p:nvPicPr>
        <p:blipFill>
          <a:blip r:embed="rId3">
            <a:alphaModFix/>
          </a:blip>
          <a:stretch>
            <a:fillRect/>
          </a:stretch>
        </p:blipFill>
        <p:spPr>
          <a:xfrm>
            <a:off x="6680350" y="0"/>
            <a:ext cx="2463650" cy="5143499"/>
          </a:xfrm>
          <a:prstGeom prst="rect">
            <a:avLst/>
          </a:prstGeom>
          <a:noFill/>
          <a:ln>
            <a:noFill/>
          </a:ln>
        </p:spPr>
      </p:pic>
      <p:pic>
        <p:nvPicPr>
          <p:cNvPr id="2448" name="Google Shape;2448;p67"/>
          <p:cNvPicPr preferRelativeResize="0"/>
          <p:nvPr/>
        </p:nvPicPr>
        <p:blipFill>
          <a:blip r:embed="rId4">
            <a:alphaModFix/>
          </a:blip>
          <a:stretch>
            <a:fillRect/>
          </a:stretch>
        </p:blipFill>
        <p:spPr>
          <a:xfrm>
            <a:off x="0" y="3370100"/>
            <a:ext cx="6680350" cy="1809425"/>
          </a:xfrm>
          <a:prstGeom prst="rect">
            <a:avLst/>
          </a:prstGeom>
          <a:noFill/>
          <a:ln>
            <a:noFill/>
          </a:ln>
        </p:spPr>
      </p:pic>
      <p:pic>
        <p:nvPicPr>
          <p:cNvPr id="2449" name="Google Shape;2449;p67"/>
          <p:cNvPicPr preferRelativeResize="0"/>
          <p:nvPr/>
        </p:nvPicPr>
        <p:blipFill>
          <a:blip r:embed="rId5">
            <a:alphaModFix/>
          </a:blip>
          <a:stretch>
            <a:fillRect/>
          </a:stretch>
        </p:blipFill>
        <p:spPr>
          <a:xfrm>
            <a:off x="152400" y="830250"/>
            <a:ext cx="3387251" cy="224670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6"/>
                                        </p:tgtEl>
                                        <p:attrNameLst>
                                          <p:attrName>style.visibility</p:attrName>
                                        </p:attrNameLst>
                                      </p:cBhvr>
                                      <p:to>
                                        <p:strVal val="visible"/>
                                      </p:to>
                                    </p:set>
                                    <p:animEffect transition="in" filter="fade">
                                      <p:cBhvr>
                                        <p:cTn id="7" dur="1000"/>
                                        <p:tgtEl>
                                          <p:spTgt spid="24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45"/>
                                        </p:tgtEl>
                                        <p:attrNameLst>
                                          <p:attrName>style.visibility</p:attrName>
                                        </p:attrNameLst>
                                      </p:cBhvr>
                                      <p:to>
                                        <p:strVal val="visible"/>
                                      </p:to>
                                    </p:set>
                                    <p:animEffect transition="in" filter="fade">
                                      <p:cBhvr>
                                        <p:cTn id="12" dur="1000"/>
                                        <p:tgtEl>
                                          <p:spTgt spid="2445"/>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448"/>
                                        </p:tgtEl>
                                        <p:attrNameLst>
                                          <p:attrName>style.visibility</p:attrName>
                                        </p:attrNameLst>
                                      </p:cBhvr>
                                      <p:to>
                                        <p:strVal val="visible"/>
                                      </p:to>
                                    </p:set>
                                    <p:anim calcmode="lin" valueType="num">
                                      <p:cBhvr additive="base">
                                        <p:cTn id="17" dur="1000"/>
                                        <p:tgtEl>
                                          <p:spTgt spid="2448"/>
                                        </p:tgtEl>
                                        <p:attrNameLst>
                                          <p:attrName>ppt_w</p:attrName>
                                        </p:attrNameLst>
                                      </p:cBhvr>
                                      <p:tavLst>
                                        <p:tav tm="0">
                                          <p:val>
                                            <p:strVal val="0"/>
                                          </p:val>
                                        </p:tav>
                                        <p:tav tm="100000">
                                          <p:val>
                                            <p:strVal val="#ppt_w"/>
                                          </p:val>
                                        </p:tav>
                                      </p:tavLst>
                                    </p:anim>
                                    <p:anim calcmode="lin" valueType="num">
                                      <p:cBhvr additive="base">
                                        <p:cTn id="18" dur="1000"/>
                                        <p:tgtEl>
                                          <p:spTgt spid="244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
        <p:nvSpPr>
          <p:cNvPr id="2454" name="Google Shape;2454;p6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u="sng"/>
              <a:t>Plotting and detecting eyes and faces</a:t>
            </a:r>
            <a:endParaRPr u="sng"/>
          </a:p>
        </p:txBody>
      </p:sp>
      <p:sp>
        <p:nvSpPr>
          <p:cNvPr id="2455" name="Google Shape;2455;p68"/>
          <p:cNvSpPr txBox="1"/>
          <p:nvPr/>
        </p:nvSpPr>
        <p:spPr>
          <a:xfrm>
            <a:off x="720000" y="3575950"/>
            <a:ext cx="2166300" cy="6453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 sz="1600">
                <a:solidFill>
                  <a:schemeClr val="dk1"/>
                </a:solidFill>
                <a:latin typeface="Roboto"/>
                <a:ea typeface="Roboto"/>
                <a:cs typeface="Roboto"/>
                <a:sym typeface="Roboto"/>
              </a:rPr>
              <a:t>Each face is converted to bitmap images and are cropped for better resolution.</a:t>
            </a:r>
            <a:endParaRPr sz="1600">
              <a:solidFill>
                <a:schemeClr val="dk1"/>
              </a:solidFill>
              <a:latin typeface="Roboto"/>
              <a:ea typeface="Roboto"/>
              <a:cs typeface="Roboto"/>
              <a:sym typeface="Roboto"/>
            </a:endParaRPr>
          </a:p>
        </p:txBody>
      </p:sp>
      <p:sp>
        <p:nvSpPr>
          <p:cNvPr id="2456" name="Google Shape;2456;p68"/>
          <p:cNvSpPr txBox="1"/>
          <p:nvPr/>
        </p:nvSpPr>
        <p:spPr>
          <a:xfrm>
            <a:off x="391050" y="3087550"/>
            <a:ext cx="2824200" cy="31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400">
                <a:solidFill>
                  <a:schemeClr val="dk2"/>
                </a:solidFill>
                <a:latin typeface="Bebas Neue"/>
                <a:ea typeface="Bebas Neue"/>
                <a:cs typeface="Bebas Neue"/>
                <a:sym typeface="Bebas Neue"/>
              </a:rPr>
              <a:t>Frame Bitmap conversion</a:t>
            </a:r>
            <a:endParaRPr sz="2400">
              <a:solidFill>
                <a:schemeClr val="dk2"/>
              </a:solidFill>
              <a:latin typeface="Bebas Neue"/>
              <a:ea typeface="Bebas Neue"/>
              <a:cs typeface="Bebas Neue"/>
              <a:sym typeface="Bebas Neue"/>
            </a:endParaRPr>
          </a:p>
        </p:txBody>
      </p:sp>
      <p:sp>
        <p:nvSpPr>
          <p:cNvPr id="2457" name="Google Shape;2457;p68"/>
          <p:cNvSpPr txBox="1"/>
          <p:nvPr/>
        </p:nvSpPr>
        <p:spPr>
          <a:xfrm>
            <a:off x="3919800" y="3575950"/>
            <a:ext cx="2040600" cy="6453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 sz="1600">
                <a:solidFill>
                  <a:schemeClr val="dk1"/>
                </a:solidFill>
                <a:latin typeface="Roboto"/>
                <a:ea typeface="Roboto"/>
                <a:cs typeface="Roboto"/>
                <a:sym typeface="Roboto"/>
              </a:rPr>
              <a:t>Eyes are detected through measurement of horizontal and vertical widths.</a:t>
            </a:r>
            <a:endParaRPr sz="1600">
              <a:solidFill>
                <a:schemeClr val="dk1"/>
              </a:solidFill>
              <a:latin typeface="Roboto"/>
              <a:ea typeface="Roboto"/>
              <a:cs typeface="Roboto"/>
              <a:sym typeface="Roboto"/>
            </a:endParaRPr>
          </a:p>
        </p:txBody>
      </p:sp>
      <p:sp>
        <p:nvSpPr>
          <p:cNvPr id="2458" name="Google Shape;2458;p68"/>
          <p:cNvSpPr txBox="1"/>
          <p:nvPr/>
        </p:nvSpPr>
        <p:spPr>
          <a:xfrm>
            <a:off x="3697599" y="3084550"/>
            <a:ext cx="23886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solidFill>
                  <a:schemeClr val="dk2"/>
                </a:solidFill>
                <a:latin typeface="Bebas Neue"/>
                <a:ea typeface="Bebas Neue"/>
                <a:cs typeface="Bebas Neue"/>
                <a:sym typeface="Bebas Neue"/>
              </a:rPr>
              <a:t>Eye Detection</a:t>
            </a:r>
            <a:endParaRPr sz="2400">
              <a:solidFill>
                <a:schemeClr val="dk2"/>
              </a:solidFill>
              <a:latin typeface="Bebas Neue"/>
              <a:ea typeface="Bebas Neue"/>
              <a:cs typeface="Bebas Neue"/>
              <a:sym typeface="Bebas Neue"/>
            </a:endParaRPr>
          </a:p>
        </p:txBody>
      </p:sp>
      <p:sp>
        <p:nvSpPr>
          <p:cNvPr id="2459" name="Google Shape;2459;p68"/>
          <p:cNvSpPr txBox="1"/>
          <p:nvPr/>
        </p:nvSpPr>
        <p:spPr>
          <a:xfrm>
            <a:off x="6505151" y="3575948"/>
            <a:ext cx="2166300" cy="6453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 sz="1600">
                <a:solidFill>
                  <a:schemeClr val="dk1"/>
                </a:solidFill>
                <a:latin typeface="Roboto"/>
                <a:ea typeface="Roboto"/>
                <a:cs typeface="Roboto"/>
                <a:sym typeface="Roboto"/>
              </a:rPr>
              <a:t>Faces are inverted and the coordinates of left and right axes are plotted</a:t>
            </a:r>
            <a:endParaRPr sz="1600">
              <a:solidFill>
                <a:schemeClr val="dk1"/>
              </a:solidFill>
              <a:latin typeface="Roboto"/>
              <a:ea typeface="Roboto"/>
              <a:cs typeface="Roboto"/>
              <a:sym typeface="Roboto"/>
            </a:endParaRPr>
          </a:p>
        </p:txBody>
      </p:sp>
      <p:sp>
        <p:nvSpPr>
          <p:cNvPr id="2460" name="Google Shape;2460;p68"/>
          <p:cNvSpPr txBox="1"/>
          <p:nvPr/>
        </p:nvSpPr>
        <p:spPr>
          <a:xfrm>
            <a:off x="6298461" y="2956006"/>
            <a:ext cx="2579700" cy="57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400">
                <a:solidFill>
                  <a:schemeClr val="dk2"/>
                </a:solidFill>
                <a:latin typeface="Bebas Neue"/>
                <a:ea typeface="Bebas Neue"/>
                <a:cs typeface="Bebas Neue"/>
                <a:sym typeface="Bebas Neue"/>
              </a:rPr>
              <a:t>Mapped face coordinates</a:t>
            </a:r>
            <a:endParaRPr sz="2400">
              <a:solidFill>
                <a:schemeClr val="dk2"/>
              </a:solidFill>
              <a:latin typeface="Bebas Neue"/>
              <a:ea typeface="Bebas Neue"/>
              <a:cs typeface="Bebas Neue"/>
              <a:sym typeface="Bebas Neue"/>
            </a:endParaRPr>
          </a:p>
        </p:txBody>
      </p:sp>
      <p:cxnSp>
        <p:nvCxnSpPr>
          <p:cNvPr id="2461" name="Google Shape;2461;p68"/>
          <p:cNvCxnSpPr/>
          <p:nvPr/>
        </p:nvCxnSpPr>
        <p:spPr>
          <a:xfrm>
            <a:off x="3319075" y="2137325"/>
            <a:ext cx="1885500" cy="0"/>
          </a:xfrm>
          <a:prstGeom prst="straightConnector1">
            <a:avLst/>
          </a:prstGeom>
          <a:noFill/>
          <a:ln w="9525" cap="flat" cmpd="sng">
            <a:solidFill>
              <a:schemeClr val="dk2"/>
            </a:solidFill>
            <a:prstDash val="solid"/>
            <a:round/>
            <a:headEnd type="none" w="med" len="med"/>
            <a:tailEnd type="none" w="med" len="med"/>
          </a:ln>
        </p:spPr>
      </p:cxnSp>
      <p:cxnSp>
        <p:nvCxnSpPr>
          <p:cNvPr id="2462" name="Google Shape;2462;p68"/>
          <p:cNvCxnSpPr/>
          <p:nvPr/>
        </p:nvCxnSpPr>
        <p:spPr>
          <a:xfrm>
            <a:off x="4875775" y="2150188"/>
            <a:ext cx="1885500" cy="0"/>
          </a:xfrm>
          <a:prstGeom prst="straightConnector1">
            <a:avLst/>
          </a:prstGeom>
          <a:noFill/>
          <a:ln w="9525" cap="flat" cmpd="sng">
            <a:solidFill>
              <a:schemeClr val="dk2"/>
            </a:solidFill>
            <a:prstDash val="solid"/>
            <a:round/>
            <a:headEnd type="none" w="med" len="med"/>
            <a:tailEnd type="none" w="med" len="med"/>
          </a:ln>
        </p:spPr>
      </p:cxnSp>
      <p:pic>
        <p:nvPicPr>
          <p:cNvPr id="2463" name="Google Shape;2463;p68"/>
          <p:cNvPicPr preferRelativeResize="0"/>
          <p:nvPr/>
        </p:nvPicPr>
        <p:blipFill>
          <a:blip r:embed="rId3">
            <a:alphaModFix/>
          </a:blip>
          <a:stretch>
            <a:fillRect/>
          </a:stretch>
        </p:blipFill>
        <p:spPr>
          <a:xfrm>
            <a:off x="0" y="1280564"/>
            <a:ext cx="3319076" cy="1507913"/>
          </a:xfrm>
          <a:prstGeom prst="rect">
            <a:avLst/>
          </a:prstGeom>
          <a:noFill/>
          <a:ln>
            <a:noFill/>
          </a:ln>
        </p:spPr>
      </p:pic>
      <p:pic>
        <p:nvPicPr>
          <p:cNvPr id="2464" name="Google Shape;2464;p68"/>
          <p:cNvPicPr preferRelativeResize="0"/>
          <p:nvPr/>
        </p:nvPicPr>
        <p:blipFill>
          <a:blip r:embed="rId4">
            <a:alphaModFix/>
          </a:blip>
          <a:stretch>
            <a:fillRect/>
          </a:stretch>
        </p:blipFill>
        <p:spPr>
          <a:xfrm>
            <a:off x="4073113" y="1705529"/>
            <a:ext cx="1314429" cy="889350"/>
          </a:xfrm>
          <a:prstGeom prst="rect">
            <a:avLst/>
          </a:prstGeom>
          <a:noFill/>
          <a:ln>
            <a:noFill/>
          </a:ln>
        </p:spPr>
      </p:pic>
      <p:pic>
        <p:nvPicPr>
          <p:cNvPr id="2465" name="Google Shape;2465;p68"/>
          <p:cNvPicPr preferRelativeResize="0"/>
          <p:nvPr/>
        </p:nvPicPr>
        <p:blipFill>
          <a:blip r:embed="rId5">
            <a:alphaModFix/>
          </a:blip>
          <a:stretch>
            <a:fillRect/>
          </a:stretch>
        </p:blipFill>
        <p:spPr>
          <a:xfrm>
            <a:off x="6394050" y="1091212"/>
            <a:ext cx="2388499" cy="1691263"/>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63"/>
                                        </p:tgtEl>
                                        <p:attrNameLst>
                                          <p:attrName>style.visibility</p:attrName>
                                        </p:attrNameLst>
                                      </p:cBhvr>
                                      <p:to>
                                        <p:strVal val="visible"/>
                                      </p:to>
                                    </p:set>
                                    <p:anim calcmode="lin" valueType="num">
                                      <p:cBhvr additive="base">
                                        <p:cTn id="7" dur="1000"/>
                                        <p:tgtEl>
                                          <p:spTgt spid="24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456"/>
                                        </p:tgtEl>
                                        <p:attrNameLst>
                                          <p:attrName>style.visibility</p:attrName>
                                        </p:attrNameLst>
                                      </p:cBhvr>
                                      <p:to>
                                        <p:strVal val="visible"/>
                                      </p:to>
                                    </p:set>
                                    <p:anim calcmode="lin" valueType="num">
                                      <p:cBhvr additive="base">
                                        <p:cTn id="12" dur="1000"/>
                                        <p:tgtEl>
                                          <p:spTgt spid="245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464"/>
                                        </p:tgtEl>
                                        <p:attrNameLst>
                                          <p:attrName>style.visibility</p:attrName>
                                        </p:attrNameLst>
                                      </p:cBhvr>
                                      <p:to>
                                        <p:strVal val="visible"/>
                                      </p:to>
                                    </p:set>
                                    <p:anim calcmode="lin" valueType="num">
                                      <p:cBhvr additive="base">
                                        <p:cTn id="21" dur="1000"/>
                                        <p:tgtEl>
                                          <p:spTgt spid="246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2458"/>
                                        </p:tgtEl>
                                        <p:attrNameLst>
                                          <p:attrName>style.visibility</p:attrName>
                                        </p:attrNameLst>
                                      </p:cBhvr>
                                      <p:to>
                                        <p:strVal val="visible"/>
                                      </p:to>
                                    </p:set>
                                    <p:anim calcmode="lin" valueType="num">
                                      <p:cBhvr additive="base">
                                        <p:cTn id="26" dur="1000"/>
                                        <p:tgtEl>
                                          <p:spTgt spid="2458"/>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65"/>
                                        </p:tgtEl>
                                        <p:attrNameLst>
                                          <p:attrName>style.visibility</p:attrName>
                                        </p:attrNameLst>
                                      </p:cBhvr>
                                      <p:to>
                                        <p:strVal val="visible"/>
                                      </p:to>
                                    </p:set>
                                    <p:animEffect transition="in" filter="fade">
                                      <p:cBhvr>
                                        <p:cTn id="35" dur="1000"/>
                                        <p:tgtEl>
                                          <p:spTgt spid="246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460"/>
                                        </p:tgtEl>
                                        <p:attrNameLst>
                                          <p:attrName>style.visibility</p:attrName>
                                        </p:attrNameLst>
                                      </p:cBhvr>
                                      <p:to>
                                        <p:strVal val="visible"/>
                                      </p:to>
                                    </p:set>
                                    <p:anim calcmode="lin" valueType="num">
                                      <p:cBhvr additive="base">
                                        <p:cTn id="40" dur="1000"/>
                                        <p:tgtEl>
                                          <p:spTgt spid="246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05353" y="357354"/>
            <a:ext cx="2406868" cy="533120"/>
          </a:xfrm>
        </p:spPr>
        <p:txBody>
          <a:bodyPr/>
          <a:lstStyle/>
          <a:p>
            <a:pPr algn="l"/>
            <a:r>
              <a:rPr lang="en-US" sz="1800" dirty="0" smtClean="0">
                <a:solidFill>
                  <a:schemeClr val="tx1"/>
                </a:solidFill>
              </a:rPr>
              <a:t>Module 3:</a:t>
            </a:r>
          </a:p>
          <a:p>
            <a:pPr algn="l"/>
            <a:r>
              <a:rPr lang="en-US" sz="1800" dirty="0" smtClean="0">
                <a:solidFill>
                  <a:schemeClr val="tx1"/>
                </a:solidFill>
              </a:rPr>
              <a:t> </a:t>
            </a:r>
            <a:r>
              <a:rPr lang="en-US" sz="1800" dirty="0" smtClean="0">
                <a:solidFill>
                  <a:schemeClr val="tx1"/>
                </a:solidFill>
              </a:rPr>
              <a:t>     Server-Server Drowsiness Detection - Part 2</a:t>
            </a:r>
            <a:endParaRPr lang="en-US" sz="1800" dirty="0">
              <a:solidFill>
                <a:schemeClr val="tx1"/>
              </a:solidFill>
            </a:endParaRPr>
          </a:p>
        </p:txBody>
      </p:sp>
      <p:pic>
        <p:nvPicPr>
          <p:cNvPr id="7" name="four.mp4">
            <a:hlinkClick r:id="" action="ppaction://media"/>
          </p:cNvPr>
          <p:cNvPicPr>
            <a:picLocks noRot="1" noChangeAspect="1"/>
          </p:cNvPicPr>
          <p:nvPr>
            <a:videoFile r:link="rId1"/>
          </p:nvPr>
        </p:nvPicPr>
        <p:blipFill>
          <a:blip r:embed="rId4"/>
          <a:stretch>
            <a:fillRect/>
          </a:stretch>
        </p:blipFill>
        <p:spPr>
          <a:xfrm>
            <a:off x="241738" y="157655"/>
            <a:ext cx="3048000" cy="3836276"/>
          </a:xfrm>
          <a:prstGeom prst="rect">
            <a:avLst/>
          </a:prstGeom>
        </p:spPr>
      </p:pic>
      <p:pic>
        <p:nvPicPr>
          <p:cNvPr id="8" name="five.mp4">
            <a:hlinkClick r:id="" action="ppaction://media"/>
          </p:cNvPr>
          <p:cNvPicPr>
            <a:picLocks noRot="1" noChangeAspect="1"/>
          </p:cNvPicPr>
          <p:nvPr>
            <a:videoFile r:link="rId2"/>
          </p:nvPr>
        </p:nvPicPr>
        <p:blipFill>
          <a:blip r:embed="rId4"/>
          <a:stretch>
            <a:fillRect/>
          </a:stretch>
        </p:blipFill>
        <p:spPr>
          <a:xfrm>
            <a:off x="3468414" y="1175843"/>
            <a:ext cx="5433848" cy="3217480"/>
          </a:xfrm>
          <a:prstGeom prst="rect">
            <a:avLst/>
          </a:prstGeom>
        </p:spPr>
      </p:pic>
      <p:sp>
        <p:nvSpPr>
          <p:cNvPr id="9" name="Rectangle 8"/>
          <p:cNvSpPr/>
          <p:nvPr/>
        </p:nvSpPr>
        <p:spPr>
          <a:xfrm>
            <a:off x="126124" y="4023326"/>
            <a:ext cx="3289739" cy="523220"/>
          </a:xfrm>
          <a:prstGeom prst="rect">
            <a:avLst/>
          </a:prstGeom>
        </p:spPr>
        <p:txBody>
          <a:bodyPr wrap="square">
            <a:spAutoFit/>
          </a:bodyPr>
          <a:lstStyle/>
          <a:p>
            <a:r>
              <a:rPr lang="en-US" b="1" dirty="0" smtClean="0">
                <a:solidFill>
                  <a:schemeClr val="bg2"/>
                </a:solidFill>
              </a:rPr>
              <a:t>Face drowsy condition getting recorded on mobile at the driver end</a:t>
            </a:r>
            <a:endParaRPr lang="en-US" b="1" dirty="0">
              <a:solidFill>
                <a:schemeClr val="bg2"/>
              </a:solidFill>
            </a:endParaRPr>
          </a:p>
        </p:txBody>
      </p:sp>
      <p:sp>
        <p:nvSpPr>
          <p:cNvPr id="10" name="Rectangle 9"/>
          <p:cNvSpPr/>
          <p:nvPr/>
        </p:nvSpPr>
        <p:spPr>
          <a:xfrm>
            <a:off x="4298732" y="4464761"/>
            <a:ext cx="3689132" cy="523220"/>
          </a:xfrm>
          <a:prstGeom prst="rect">
            <a:avLst/>
          </a:prstGeom>
        </p:spPr>
        <p:txBody>
          <a:bodyPr wrap="square">
            <a:spAutoFit/>
          </a:bodyPr>
          <a:lstStyle/>
          <a:p>
            <a:r>
              <a:rPr lang="en-US" b="1" dirty="0" smtClean="0">
                <a:solidFill>
                  <a:schemeClr val="bg2"/>
                </a:solidFill>
              </a:rPr>
              <a:t>All statistics of driver alert getting recorded at server side</a:t>
            </a:r>
            <a:endParaRPr lang="en-US" b="1" dirty="0">
              <a:solidFill>
                <a:schemeClr val="bg2"/>
              </a:solidFill>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p:cTn id="13"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2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u="sng"/>
              <a:t>TABLE OF CONTENTS</a:t>
            </a:r>
            <a:endParaRPr u="sng"/>
          </a:p>
        </p:txBody>
      </p:sp>
      <p:sp>
        <p:nvSpPr>
          <p:cNvPr id="1903" name="Google Shape;1903;p26"/>
          <p:cNvSpPr txBox="1">
            <a:spLocks noGrp="1"/>
          </p:cNvSpPr>
          <p:nvPr>
            <p:ph type="subTitle" idx="1"/>
          </p:nvPr>
        </p:nvSpPr>
        <p:spPr>
          <a:xfrm>
            <a:off x="3710850" y="3641550"/>
            <a:ext cx="1751700" cy="1093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Spectral"/>
                <a:ea typeface="Spectral"/>
                <a:cs typeface="Spectral"/>
                <a:sym typeface="Spectral"/>
              </a:rPr>
              <a:t>A glimpse into the outcome of the Capstone Project - </a:t>
            </a:r>
            <a:r>
              <a:rPr lang="en" b="1" i="1">
                <a:latin typeface="Spectral"/>
                <a:ea typeface="Spectral"/>
                <a:cs typeface="Spectral"/>
                <a:sym typeface="Spectral"/>
              </a:rPr>
              <a:t>Driver Alert- 3D Suite</a:t>
            </a:r>
            <a:endParaRPr b="1" i="1">
              <a:latin typeface="Spectral"/>
              <a:ea typeface="Spectral"/>
              <a:cs typeface="Spectral"/>
              <a:sym typeface="Spectral"/>
            </a:endParaRPr>
          </a:p>
        </p:txBody>
      </p:sp>
      <p:sp>
        <p:nvSpPr>
          <p:cNvPr id="1904" name="Google Shape;1904;p26"/>
          <p:cNvSpPr txBox="1">
            <a:spLocks noGrp="1"/>
          </p:cNvSpPr>
          <p:nvPr>
            <p:ph type="title" idx="2"/>
          </p:nvPr>
        </p:nvSpPr>
        <p:spPr>
          <a:xfrm>
            <a:off x="3693650" y="2868050"/>
            <a:ext cx="9114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500"/>
              <a:t>SNEAK PEEK</a:t>
            </a:r>
            <a:endParaRPr sz="2500"/>
          </a:p>
        </p:txBody>
      </p:sp>
      <p:sp>
        <p:nvSpPr>
          <p:cNvPr id="1905" name="Google Shape;1905;p26"/>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906" name="Google Shape;1906;p26"/>
          <p:cNvSpPr txBox="1">
            <a:spLocks noGrp="1"/>
          </p:cNvSpPr>
          <p:nvPr>
            <p:ph type="title" idx="5"/>
          </p:nvPr>
        </p:nvSpPr>
        <p:spPr>
          <a:xfrm>
            <a:off x="715000" y="2868050"/>
            <a:ext cx="9114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PROJECT STAGES</a:t>
            </a:r>
            <a:endParaRPr/>
          </a:p>
        </p:txBody>
      </p:sp>
      <p:sp>
        <p:nvSpPr>
          <p:cNvPr id="1907" name="Google Shape;1907;p26"/>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05</a:t>
            </a:r>
            <a:endParaRPr/>
          </a:p>
        </p:txBody>
      </p:sp>
      <p:sp>
        <p:nvSpPr>
          <p:cNvPr id="1908" name="Google Shape;1908;p26"/>
          <p:cNvSpPr txBox="1">
            <a:spLocks noGrp="1"/>
          </p:cNvSpPr>
          <p:nvPr>
            <p:ph type="subTitle" idx="4"/>
          </p:nvPr>
        </p:nvSpPr>
        <p:spPr>
          <a:xfrm>
            <a:off x="720000" y="3590100"/>
            <a:ext cx="1781100" cy="1196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Spectral"/>
                <a:ea typeface="Spectral"/>
                <a:cs typeface="Spectral"/>
                <a:sym typeface="Spectral"/>
              </a:rPr>
              <a:t>Various stages of the project in Android platform are discussed in this section. </a:t>
            </a:r>
            <a:endParaRPr b="1">
              <a:latin typeface="Spectral"/>
              <a:ea typeface="Spectral"/>
              <a:cs typeface="Spectral"/>
              <a:sym typeface="Spectral"/>
            </a:endParaRPr>
          </a:p>
        </p:txBody>
      </p:sp>
      <p:sp>
        <p:nvSpPr>
          <p:cNvPr id="1909" name="Google Shape;1909;p26"/>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FUTURE SCOPE</a:t>
            </a:r>
            <a:endParaRPr/>
          </a:p>
        </p:txBody>
      </p:sp>
      <p:sp>
        <p:nvSpPr>
          <p:cNvPr id="1910" name="Google Shape;1910;p26"/>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06</a:t>
            </a:r>
            <a:endParaRPr/>
          </a:p>
        </p:txBody>
      </p:sp>
      <p:sp>
        <p:nvSpPr>
          <p:cNvPr id="1911" name="Google Shape;1911;p26"/>
          <p:cNvSpPr txBox="1">
            <a:spLocks noGrp="1"/>
          </p:cNvSpPr>
          <p:nvPr>
            <p:ph type="subTitle" idx="7"/>
          </p:nvPr>
        </p:nvSpPr>
        <p:spPr>
          <a:xfrm>
            <a:off x="6672300" y="3779550"/>
            <a:ext cx="1923300" cy="817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Spectral"/>
                <a:ea typeface="Spectral"/>
                <a:cs typeface="Spectral"/>
                <a:sym typeface="Spectral"/>
              </a:rPr>
              <a:t>The importance of this project, future scope of R&amp;D and improvements are listed here. </a:t>
            </a:r>
            <a:endParaRPr b="1">
              <a:latin typeface="Spectral"/>
              <a:ea typeface="Spectral"/>
              <a:cs typeface="Spectral"/>
              <a:sym typeface="Spectral"/>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p:transition>
    </mc:Choice>
    <mc:Fallback>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9"/>
        <p:cNvGrpSpPr/>
        <p:nvPr/>
      </p:nvGrpSpPr>
      <p:grpSpPr>
        <a:xfrm>
          <a:off x="0" y="0"/>
          <a:ext cx="0" cy="0"/>
          <a:chOff x="0" y="0"/>
          <a:chExt cx="0" cy="0"/>
        </a:xfrm>
      </p:grpSpPr>
      <p:sp>
        <p:nvSpPr>
          <p:cNvPr id="2470" name="Google Shape;2470;p69"/>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SNEAK PEEK</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2" name="Google Shape;2492;p72"/>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u="sng"/>
              <a:t>OUR TEAM</a:t>
            </a:r>
            <a:endParaRPr u="sng"/>
          </a:p>
        </p:txBody>
      </p:sp>
      <p:sp>
        <p:nvSpPr>
          <p:cNvPr id="2493" name="Google Shape;2493;p72"/>
          <p:cNvSpPr txBox="1"/>
          <p:nvPr/>
        </p:nvSpPr>
        <p:spPr>
          <a:xfrm>
            <a:off x="955050" y="3463025"/>
            <a:ext cx="2025300" cy="12123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 sz="1600">
                <a:solidFill>
                  <a:schemeClr val="dk1"/>
                </a:solidFill>
                <a:latin typeface="Roboto"/>
                <a:ea typeface="Roboto"/>
                <a:cs typeface="Roboto"/>
                <a:sym typeface="Roboto"/>
              </a:rPr>
              <a:t>Worked alongside in development of android app, data gathering and training the model</a:t>
            </a:r>
            <a:endParaRPr sz="1600">
              <a:solidFill>
                <a:schemeClr val="dk1"/>
              </a:solidFill>
              <a:latin typeface="Roboto"/>
              <a:ea typeface="Roboto"/>
              <a:cs typeface="Roboto"/>
              <a:sym typeface="Roboto"/>
            </a:endParaRPr>
          </a:p>
        </p:txBody>
      </p:sp>
      <p:sp>
        <p:nvSpPr>
          <p:cNvPr id="2494" name="Google Shape;2494;p72"/>
          <p:cNvSpPr txBox="1"/>
          <p:nvPr/>
        </p:nvSpPr>
        <p:spPr>
          <a:xfrm>
            <a:off x="720009" y="3068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dirty="0">
                <a:solidFill>
                  <a:schemeClr val="dk2"/>
                </a:solidFill>
                <a:latin typeface="Bebas Neue"/>
                <a:ea typeface="Bebas Neue"/>
                <a:cs typeface="Bebas Neue"/>
                <a:sym typeface="Bebas Neue"/>
              </a:rPr>
              <a:t>AADIT </a:t>
            </a:r>
            <a:r>
              <a:rPr lang="en" sz="2400" dirty="0" smtClean="0">
                <a:solidFill>
                  <a:schemeClr val="dk2"/>
                </a:solidFill>
                <a:latin typeface="Bebas Neue"/>
                <a:ea typeface="Bebas Neue"/>
                <a:cs typeface="Bebas Neue"/>
                <a:sym typeface="Bebas Neue"/>
              </a:rPr>
              <a:t>PANt</a:t>
            </a:r>
            <a:endParaRPr sz="2400">
              <a:solidFill>
                <a:schemeClr val="dk2"/>
              </a:solidFill>
              <a:latin typeface="Bebas Neue"/>
              <a:ea typeface="Bebas Neue"/>
              <a:cs typeface="Bebas Neue"/>
              <a:sym typeface="Bebas Neue"/>
            </a:endParaRPr>
          </a:p>
        </p:txBody>
      </p:sp>
      <p:sp>
        <p:nvSpPr>
          <p:cNvPr id="2495" name="Google Shape;2495;p72"/>
          <p:cNvSpPr txBox="1"/>
          <p:nvPr/>
        </p:nvSpPr>
        <p:spPr>
          <a:xfrm>
            <a:off x="3501775" y="3746525"/>
            <a:ext cx="2264400" cy="6453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 sz="1600">
                <a:solidFill>
                  <a:schemeClr val="dk1"/>
                </a:solidFill>
                <a:latin typeface="Roboto"/>
                <a:ea typeface="Roboto"/>
                <a:cs typeface="Roboto"/>
                <a:sym typeface="Roboto"/>
              </a:rPr>
              <a:t>Collected datasets required for training the classification model, worked in making the powerpoint presentation.  </a:t>
            </a:r>
            <a:endParaRPr sz="1600">
              <a:solidFill>
                <a:schemeClr val="dk1"/>
              </a:solidFill>
              <a:latin typeface="Roboto"/>
              <a:ea typeface="Roboto"/>
              <a:cs typeface="Roboto"/>
              <a:sym typeface="Roboto"/>
            </a:endParaRPr>
          </a:p>
        </p:txBody>
      </p:sp>
      <p:sp>
        <p:nvSpPr>
          <p:cNvPr id="2496" name="Google Shape;2496;p72"/>
          <p:cNvSpPr txBox="1"/>
          <p:nvPr/>
        </p:nvSpPr>
        <p:spPr>
          <a:xfrm>
            <a:off x="3488859" y="3068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solidFill>
                  <a:schemeClr val="dk2"/>
                </a:solidFill>
                <a:latin typeface="Bebas Neue"/>
                <a:ea typeface="Bebas Neue"/>
                <a:cs typeface="Bebas Neue"/>
                <a:sym typeface="Bebas Neue"/>
              </a:rPr>
              <a:t>Kamakshi verma</a:t>
            </a:r>
            <a:endParaRPr sz="2400">
              <a:solidFill>
                <a:schemeClr val="dk2"/>
              </a:solidFill>
              <a:latin typeface="Bebas Neue"/>
              <a:ea typeface="Bebas Neue"/>
              <a:cs typeface="Bebas Neue"/>
              <a:sym typeface="Bebas Neue"/>
            </a:endParaRPr>
          </a:p>
        </p:txBody>
      </p:sp>
      <p:sp>
        <p:nvSpPr>
          <p:cNvPr id="2497" name="Google Shape;2497;p72"/>
          <p:cNvSpPr txBox="1"/>
          <p:nvPr/>
        </p:nvSpPr>
        <p:spPr>
          <a:xfrm>
            <a:off x="6398700" y="3764650"/>
            <a:ext cx="1897800" cy="6453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 sz="1600">
                <a:solidFill>
                  <a:schemeClr val="dk1"/>
                </a:solidFill>
                <a:latin typeface="Roboto"/>
                <a:ea typeface="Roboto"/>
                <a:cs typeface="Roboto"/>
                <a:sym typeface="Roboto"/>
              </a:rPr>
              <a:t>Coordinated the entire Capstone project. Successfully programmed the required apk.</a:t>
            </a:r>
            <a:endParaRPr sz="1600">
              <a:solidFill>
                <a:schemeClr val="dk1"/>
              </a:solidFill>
              <a:latin typeface="Roboto"/>
              <a:ea typeface="Roboto"/>
              <a:cs typeface="Roboto"/>
              <a:sym typeface="Roboto"/>
            </a:endParaRPr>
          </a:p>
        </p:txBody>
      </p:sp>
      <p:sp>
        <p:nvSpPr>
          <p:cNvPr id="2498" name="Google Shape;2498;p72"/>
          <p:cNvSpPr txBox="1"/>
          <p:nvPr/>
        </p:nvSpPr>
        <p:spPr>
          <a:xfrm>
            <a:off x="6257709" y="3068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solidFill>
                  <a:schemeClr val="dk2"/>
                </a:solidFill>
                <a:latin typeface="Bebas Neue"/>
                <a:ea typeface="Bebas Neue"/>
                <a:cs typeface="Bebas Neue"/>
                <a:sym typeface="Bebas Neue"/>
              </a:rPr>
              <a:t>Soumya deep das</a:t>
            </a:r>
            <a:endParaRPr sz="2400">
              <a:solidFill>
                <a:schemeClr val="dk2"/>
              </a:solidFill>
              <a:latin typeface="Bebas Neue"/>
              <a:ea typeface="Bebas Neue"/>
              <a:cs typeface="Bebas Neue"/>
              <a:sym typeface="Bebas Neue"/>
            </a:endParaRPr>
          </a:p>
        </p:txBody>
      </p:sp>
      <p:cxnSp>
        <p:nvCxnSpPr>
          <p:cNvPr id="2499" name="Google Shape;2499;p72"/>
          <p:cNvCxnSpPr/>
          <p:nvPr/>
        </p:nvCxnSpPr>
        <p:spPr>
          <a:xfrm>
            <a:off x="2412254" y="2224258"/>
            <a:ext cx="1532400" cy="0"/>
          </a:xfrm>
          <a:prstGeom prst="straightConnector1">
            <a:avLst/>
          </a:prstGeom>
          <a:noFill/>
          <a:ln w="9525" cap="flat" cmpd="sng">
            <a:solidFill>
              <a:schemeClr val="dk2"/>
            </a:solidFill>
            <a:prstDash val="solid"/>
            <a:round/>
            <a:headEnd type="none" w="med" len="med"/>
            <a:tailEnd type="none" w="med" len="med"/>
          </a:ln>
        </p:spPr>
      </p:cxnSp>
      <p:grpSp>
        <p:nvGrpSpPr>
          <p:cNvPr id="2500" name="Google Shape;2500;p72"/>
          <p:cNvGrpSpPr/>
          <p:nvPr/>
        </p:nvGrpSpPr>
        <p:grpSpPr>
          <a:xfrm>
            <a:off x="1194880" y="1613901"/>
            <a:ext cx="1317146" cy="1212323"/>
            <a:chOff x="1194880" y="1527026"/>
            <a:chExt cx="1317146" cy="1212323"/>
          </a:xfrm>
        </p:grpSpPr>
        <p:sp>
          <p:nvSpPr>
            <p:cNvPr id="2501" name="Google Shape;2501;p72"/>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2"/>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2"/>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2"/>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2"/>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2"/>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2"/>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2"/>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2"/>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2"/>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2"/>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2"/>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72"/>
          <p:cNvGrpSpPr/>
          <p:nvPr/>
        </p:nvGrpSpPr>
        <p:grpSpPr>
          <a:xfrm>
            <a:off x="3844048" y="1613901"/>
            <a:ext cx="1421278" cy="1212323"/>
            <a:chOff x="3844048" y="1527026"/>
            <a:chExt cx="1421278" cy="1212323"/>
          </a:xfrm>
        </p:grpSpPr>
        <p:grpSp>
          <p:nvGrpSpPr>
            <p:cNvPr id="2514" name="Google Shape;2514;p72"/>
            <p:cNvGrpSpPr/>
            <p:nvPr/>
          </p:nvGrpSpPr>
          <p:grpSpPr>
            <a:xfrm>
              <a:off x="3948180" y="1527026"/>
              <a:ext cx="1317146" cy="1212323"/>
              <a:chOff x="1194880" y="1527026"/>
              <a:chExt cx="1317146" cy="1212323"/>
            </a:xfrm>
          </p:grpSpPr>
          <p:sp>
            <p:nvSpPr>
              <p:cNvPr id="2515" name="Google Shape;2515;p72"/>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2"/>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2"/>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2"/>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2"/>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2"/>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2"/>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2"/>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2"/>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2"/>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2"/>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2"/>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7" name="Google Shape;2527;p72"/>
            <p:cNvGrpSpPr/>
            <p:nvPr/>
          </p:nvGrpSpPr>
          <p:grpSpPr>
            <a:xfrm>
              <a:off x="3844048" y="1913794"/>
              <a:ext cx="100608" cy="332078"/>
              <a:chOff x="4031298" y="1913794"/>
              <a:chExt cx="100608" cy="332078"/>
            </a:xfrm>
          </p:grpSpPr>
          <p:sp>
            <p:nvSpPr>
              <p:cNvPr id="2528" name="Google Shape;2528;p72"/>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2"/>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2"/>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31" name="Google Shape;2531;p72"/>
          <p:cNvCxnSpPr/>
          <p:nvPr/>
        </p:nvCxnSpPr>
        <p:spPr>
          <a:xfrm>
            <a:off x="5161979" y="2224258"/>
            <a:ext cx="1539300" cy="0"/>
          </a:xfrm>
          <a:prstGeom prst="straightConnector1">
            <a:avLst/>
          </a:prstGeom>
          <a:noFill/>
          <a:ln w="9525" cap="flat" cmpd="sng">
            <a:solidFill>
              <a:schemeClr val="dk2"/>
            </a:solidFill>
            <a:prstDash val="solid"/>
            <a:round/>
            <a:headEnd type="none" w="med" len="med"/>
            <a:tailEnd type="none" w="med" len="med"/>
          </a:ln>
        </p:spPr>
      </p:cxnSp>
      <p:grpSp>
        <p:nvGrpSpPr>
          <p:cNvPr id="2532" name="Google Shape;2532;p72"/>
          <p:cNvGrpSpPr/>
          <p:nvPr/>
        </p:nvGrpSpPr>
        <p:grpSpPr>
          <a:xfrm>
            <a:off x="6600848" y="1613901"/>
            <a:ext cx="1317171" cy="1212323"/>
            <a:chOff x="6600848" y="1527026"/>
            <a:chExt cx="1317171" cy="1212323"/>
          </a:xfrm>
        </p:grpSpPr>
        <p:grpSp>
          <p:nvGrpSpPr>
            <p:cNvPr id="2533" name="Google Shape;2533;p72"/>
            <p:cNvGrpSpPr/>
            <p:nvPr/>
          </p:nvGrpSpPr>
          <p:grpSpPr>
            <a:xfrm>
              <a:off x="6701480" y="1527026"/>
              <a:ext cx="1216539" cy="1212323"/>
              <a:chOff x="1194880" y="1527026"/>
              <a:chExt cx="1216539" cy="1212323"/>
            </a:xfrm>
          </p:grpSpPr>
          <p:sp>
            <p:nvSpPr>
              <p:cNvPr id="2534" name="Google Shape;2534;p72"/>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2"/>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2"/>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2"/>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2"/>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2"/>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2"/>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2"/>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2"/>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72"/>
            <p:cNvGrpSpPr/>
            <p:nvPr/>
          </p:nvGrpSpPr>
          <p:grpSpPr>
            <a:xfrm>
              <a:off x="6600848" y="1913794"/>
              <a:ext cx="100608" cy="332078"/>
              <a:chOff x="4031298" y="1913794"/>
              <a:chExt cx="100608" cy="332078"/>
            </a:xfrm>
          </p:grpSpPr>
          <p:sp>
            <p:nvSpPr>
              <p:cNvPr id="2544" name="Google Shape;2544;p72"/>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2"/>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2"/>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547" name="Google Shape;2547;p72"/>
          <p:cNvPicPr preferRelativeResize="0"/>
          <p:nvPr/>
        </p:nvPicPr>
        <p:blipFill>
          <a:blip r:embed="rId3">
            <a:alphaModFix/>
          </a:blip>
          <a:stretch>
            <a:fillRect/>
          </a:stretch>
        </p:blipFill>
        <p:spPr>
          <a:xfrm>
            <a:off x="-49649" y="-3"/>
            <a:ext cx="1539300" cy="2052400"/>
          </a:xfrm>
          <a:prstGeom prst="rect">
            <a:avLst/>
          </a:prstGeom>
          <a:noFill/>
          <a:ln>
            <a:noFill/>
          </a:ln>
        </p:spPr>
      </p:pic>
      <p:pic>
        <p:nvPicPr>
          <p:cNvPr id="2548" name="Google Shape;2548;p72"/>
          <p:cNvPicPr preferRelativeResize="0"/>
          <p:nvPr/>
        </p:nvPicPr>
        <p:blipFill>
          <a:blip r:embed="rId3">
            <a:alphaModFix/>
          </a:blip>
          <a:stretch>
            <a:fillRect/>
          </a:stretch>
        </p:blipFill>
        <p:spPr>
          <a:xfrm>
            <a:off x="7619725" y="6"/>
            <a:ext cx="1539300" cy="2052394"/>
          </a:xfrm>
          <a:prstGeom prst="rect">
            <a:avLst/>
          </a:prstGeom>
          <a:noFill/>
          <a:ln>
            <a:noFill/>
          </a:ln>
        </p:spPr>
      </p:pic>
      <p:pic>
        <p:nvPicPr>
          <p:cNvPr id="2549" name="Google Shape;2549;p72"/>
          <p:cNvPicPr preferRelativeResize="0"/>
          <p:nvPr/>
        </p:nvPicPr>
        <p:blipFill>
          <a:blip r:embed="rId4">
            <a:alphaModFix/>
          </a:blip>
          <a:stretch>
            <a:fillRect/>
          </a:stretch>
        </p:blipFill>
        <p:spPr>
          <a:xfrm>
            <a:off x="6750625" y="1668650"/>
            <a:ext cx="1111200" cy="1111200"/>
          </a:xfrm>
          <a:prstGeom prst="rect">
            <a:avLst/>
          </a:prstGeom>
          <a:noFill/>
          <a:ln>
            <a:noFill/>
          </a:ln>
        </p:spPr>
      </p:pic>
      <p:sp>
        <p:nvSpPr>
          <p:cNvPr id="2550" name="Google Shape;2550;p72"/>
          <p:cNvSpPr txBox="1">
            <a:spLocks noGrp="1"/>
          </p:cNvSpPr>
          <p:nvPr>
            <p:ph type="title"/>
          </p:nvPr>
        </p:nvSpPr>
        <p:spPr>
          <a:xfrm>
            <a:off x="781975" y="1037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000"/>
              <a:t>Algorithm aces</a:t>
            </a:r>
            <a:endParaRPr sz="3000"/>
          </a:p>
        </p:txBody>
      </p:sp>
      <p:pic>
        <p:nvPicPr>
          <p:cNvPr id="2551" name="Google Shape;2551;p72"/>
          <p:cNvPicPr preferRelativeResize="0"/>
          <p:nvPr/>
        </p:nvPicPr>
        <p:blipFill>
          <a:blip r:embed="rId5">
            <a:alphaModFix/>
          </a:blip>
          <a:stretch>
            <a:fillRect/>
          </a:stretch>
        </p:blipFill>
        <p:spPr>
          <a:xfrm>
            <a:off x="1247550" y="1651050"/>
            <a:ext cx="1111201" cy="1111201"/>
          </a:xfrm>
          <a:prstGeom prst="rect">
            <a:avLst/>
          </a:prstGeom>
          <a:noFill/>
          <a:ln>
            <a:noFill/>
          </a:ln>
        </p:spPr>
      </p:pic>
      <p:pic>
        <p:nvPicPr>
          <p:cNvPr id="2552" name="Google Shape;2552;p72"/>
          <p:cNvPicPr preferRelativeResize="0"/>
          <p:nvPr/>
        </p:nvPicPr>
        <p:blipFill>
          <a:blip r:embed="rId6">
            <a:alphaModFix/>
          </a:blip>
          <a:stretch>
            <a:fillRect/>
          </a:stretch>
        </p:blipFill>
        <p:spPr>
          <a:xfrm>
            <a:off x="3944650" y="1627675"/>
            <a:ext cx="1217324" cy="1212298"/>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2"/>
                                        </p:tgtEl>
                                        <p:attrNameLst>
                                          <p:attrName>style.visibility</p:attrName>
                                        </p:attrNameLst>
                                      </p:cBhvr>
                                      <p:to>
                                        <p:strVal val="visible"/>
                                      </p:to>
                                    </p:set>
                                    <p:animEffect transition="in" filter="fade">
                                      <p:cBhvr>
                                        <p:cTn id="7" dur="1000"/>
                                        <p:tgtEl>
                                          <p:spTgt spid="249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550"/>
                                        </p:tgtEl>
                                        <p:attrNameLst>
                                          <p:attrName>style.visibility</p:attrName>
                                        </p:attrNameLst>
                                      </p:cBhvr>
                                      <p:to>
                                        <p:strVal val="visible"/>
                                      </p:to>
                                    </p:set>
                                    <p:anim calcmode="lin" valueType="num">
                                      <p:cBhvr additive="base">
                                        <p:cTn id="12" dur="1000"/>
                                        <p:tgtEl>
                                          <p:spTgt spid="255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4"/>
                                        </p:tgtEl>
                                        <p:attrNameLst>
                                          <p:attrName>style.visibility</p:attrName>
                                        </p:attrNameLst>
                                      </p:cBhvr>
                                      <p:to>
                                        <p:strVal val="visible"/>
                                      </p:to>
                                    </p:set>
                                    <p:animEffect transition="in" filter="fade">
                                      <p:cBhvr>
                                        <p:cTn id="17" dur="1000"/>
                                        <p:tgtEl>
                                          <p:spTgt spid="2494"/>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2493"/>
                                        </p:tgtEl>
                                        <p:attrNameLst>
                                          <p:attrName>style.visibility</p:attrName>
                                        </p:attrNameLst>
                                      </p:cBhvr>
                                      <p:to>
                                        <p:strVal val="visible"/>
                                      </p:to>
                                    </p:set>
                                    <p:anim calcmode="lin" valueType="num">
                                      <p:cBhvr additive="base">
                                        <p:cTn id="22" dur="1000"/>
                                        <p:tgtEl>
                                          <p:spTgt spid="2493"/>
                                        </p:tgtEl>
                                        <p:attrNameLst>
                                          <p:attrName>ppt_w</p:attrName>
                                        </p:attrNameLst>
                                      </p:cBhvr>
                                      <p:tavLst>
                                        <p:tav tm="0">
                                          <p:val>
                                            <p:strVal val="0"/>
                                          </p:val>
                                        </p:tav>
                                        <p:tav tm="100000">
                                          <p:val>
                                            <p:strVal val="#ppt_w"/>
                                          </p:val>
                                        </p:tav>
                                      </p:tavLst>
                                    </p:anim>
                                    <p:anim calcmode="lin" valueType="num">
                                      <p:cBhvr additive="base">
                                        <p:cTn id="23" dur="1000"/>
                                        <p:tgtEl>
                                          <p:spTgt spid="2493"/>
                                        </p:tgtEl>
                                        <p:attrNameLst>
                                          <p:attrName>ppt_h</p:attrName>
                                        </p:attrNameLst>
                                      </p:cBhvr>
                                      <p:tavLst>
                                        <p:tav tm="0">
                                          <p:val>
                                            <p:str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96"/>
                                        </p:tgtEl>
                                        <p:attrNameLst>
                                          <p:attrName>style.visibility</p:attrName>
                                        </p:attrNameLst>
                                      </p:cBhvr>
                                      <p:to>
                                        <p:strVal val="visible"/>
                                      </p:to>
                                    </p:set>
                                    <p:animEffect transition="in" filter="fade">
                                      <p:cBhvr>
                                        <p:cTn id="28" dur="1000"/>
                                        <p:tgtEl>
                                          <p:spTgt spid="2496"/>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2495"/>
                                        </p:tgtEl>
                                        <p:attrNameLst>
                                          <p:attrName>style.visibility</p:attrName>
                                        </p:attrNameLst>
                                      </p:cBhvr>
                                      <p:to>
                                        <p:strVal val="visible"/>
                                      </p:to>
                                    </p:set>
                                    <p:anim calcmode="lin" valueType="num">
                                      <p:cBhvr additive="base">
                                        <p:cTn id="33" dur="1000"/>
                                        <p:tgtEl>
                                          <p:spTgt spid="2495"/>
                                        </p:tgtEl>
                                        <p:attrNameLst>
                                          <p:attrName>ppt_w</p:attrName>
                                        </p:attrNameLst>
                                      </p:cBhvr>
                                      <p:tavLst>
                                        <p:tav tm="0">
                                          <p:val>
                                            <p:strVal val="0"/>
                                          </p:val>
                                        </p:tav>
                                        <p:tav tm="100000">
                                          <p:val>
                                            <p:strVal val="#ppt_w"/>
                                          </p:val>
                                        </p:tav>
                                      </p:tavLst>
                                    </p:anim>
                                    <p:anim calcmode="lin" valueType="num">
                                      <p:cBhvr additive="base">
                                        <p:cTn id="34" dur="1000"/>
                                        <p:tgtEl>
                                          <p:spTgt spid="2495"/>
                                        </p:tgtEl>
                                        <p:attrNameLst>
                                          <p:attrName>ppt_h</p:attrName>
                                        </p:attrNameLst>
                                      </p:cBhvr>
                                      <p:tavLst>
                                        <p:tav tm="0">
                                          <p:val>
                                            <p:str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98"/>
                                        </p:tgtEl>
                                        <p:attrNameLst>
                                          <p:attrName>style.visibility</p:attrName>
                                        </p:attrNameLst>
                                      </p:cBhvr>
                                      <p:to>
                                        <p:strVal val="visible"/>
                                      </p:to>
                                    </p:set>
                                    <p:animEffect transition="in" filter="fade">
                                      <p:cBhvr>
                                        <p:cTn id="39" dur="1000"/>
                                        <p:tgtEl>
                                          <p:spTgt spid="2498"/>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2497"/>
                                        </p:tgtEl>
                                        <p:attrNameLst>
                                          <p:attrName>style.visibility</p:attrName>
                                        </p:attrNameLst>
                                      </p:cBhvr>
                                      <p:to>
                                        <p:strVal val="visible"/>
                                      </p:to>
                                    </p:set>
                                    <p:anim calcmode="lin" valueType="num">
                                      <p:cBhvr additive="base">
                                        <p:cTn id="44" dur="1000"/>
                                        <p:tgtEl>
                                          <p:spTgt spid="2497"/>
                                        </p:tgtEl>
                                        <p:attrNameLst>
                                          <p:attrName>ppt_w</p:attrName>
                                        </p:attrNameLst>
                                      </p:cBhvr>
                                      <p:tavLst>
                                        <p:tav tm="0">
                                          <p:val>
                                            <p:strVal val="0"/>
                                          </p:val>
                                        </p:tav>
                                        <p:tav tm="100000">
                                          <p:val>
                                            <p:strVal val="#ppt_w"/>
                                          </p:val>
                                        </p:tav>
                                      </p:tavLst>
                                    </p:anim>
                                    <p:anim calcmode="lin" valueType="num">
                                      <p:cBhvr additive="base">
                                        <p:cTn id="45" dur="1000"/>
                                        <p:tgtEl>
                                          <p:spTgt spid="249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74"/>
          <p:cNvSpPr txBox="1">
            <a:spLocks noGrp="1"/>
          </p:cNvSpPr>
          <p:nvPr>
            <p:ph type="title"/>
          </p:nvPr>
        </p:nvSpPr>
        <p:spPr>
          <a:xfrm>
            <a:off x="633225" y="314200"/>
            <a:ext cx="7704000" cy="893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5200" u="sng"/>
              <a:t>THANKS!!</a:t>
            </a:r>
            <a:endParaRPr sz="5200" u="sng"/>
          </a:p>
        </p:txBody>
      </p:sp>
      <p:sp>
        <p:nvSpPr>
          <p:cNvPr id="2564" name="Google Shape;2564;p74"/>
          <p:cNvSpPr txBox="1">
            <a:spLocks noGrp="1"/>
          </p:cNvSpPr>
          <p:nvPr>
            <p:ph type="subTitle" idx="4294967295"/>
          </p:nvPr>
        </p:nvSpPr>
        <p:spPr>
          <a:xfrm>
            <a:off x="3459750" y="1494950"/>
            <a:ext cx="2166300" cy="1584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800"/>
              <a:t>Do you have any questions?</a:t>
            </a:r>
            <a:endParaRPr sz="1800"/>
          </a:p>
          <a:p>
            <a:pPr marL="0" lvl="0" indent="0" algn="ctr" rtl="0">
              <a:spcBef>
                <a:spcPts val="1600"/>
              </a:spcBef>
              <a:spcAft>
                <a:spcPts val="0"/>
              </a:spcAft>
              <a:buNone/>
            </a:pPr>
            <a:endParaRPr sz="1800"/>
          </a:p>
          <a:p>
            <a:pPr marL="0" lvl="0" indent="0" algn="ctr" rtl="0">
              <a:spcBef>
                <a:spcPts val="1600"/>
              </a:spcBef>
              <a:spcAft>
                <a:spcPts val="1600"/>
              </a:spcAft>
              <a:buNone/>
            </a:pPr>
            <a:r>
              <a:rPr lang="en" sz="1800"/>
              <a:t>#MLDLS 2021- CAPSTONE PROJECT</a:t>
            </a:r>
            <a:endParaRPr sz="1800"/>
          </a:p>
        </p:txBody>
      </p:sp>
      <p:pic>
        <p:nvPicPr>
          <p:cNvPr id="2565" name="Google Shape;2565;p74"/>
          <p:cNvPicPr preferRelativeResize="0"/>
          <p:nvPr/>
        </p:nvPicPr>
        <p:blipFill>
          <a:blip r:embed="rId3">
            <a:alphaModFix/>
          </a:blip>
          <a:stretch>
            <a:fillRect/>
          </a:stretch>
        </p:blipFill>
        <p:spPr>
          <a:xfrm>
            <a:off x="166250" y="1533375"/>
            <a:ext cx="1107500" cy="1476654"/>
          </a:xfrm>
          <a:prstGeom prst="rect">
            <a:avLst/>
          </a:prstGeom>
          <a:noFill/>
          <a:ln>
            <a:noFill/>
          </a:ln>
        </p:spPr>
      </p:pic>
      <p:pic>
        <p:nvPicPr>
          <p:cNvPr id="2566" name="Google Shape;2566;p74"/>
          <p:cNvPicPr preferRelativeResize="0"/>
          <p:nvPr/>
        </p:nvPicPr>
        <p:blipFill>
          <a:blip r:embed="rId4">
            <a:alphaModFix/>
          </a:blip>
          <a:stretch>
            <a:fillRect/>
          </a:stretch>
        </p:blipFill>
        <p:spPr>
          <a:xfrm>
            <a:off x="7039149" y="3014213"/>
            <a:ext cx="3332174" cy="1874351"/>
          </a:xfrm>
          <a:prstGeom prst="rect">
            <a:avLst/>
          </a:prstGeom>
          <a:noFill/>
          <a:ln>
            <a:noFill/>
          </a:ln>
        </p:spPr>
      </p:pic>
      <p:grpSp>
        <p:nvGrpSpPr>
          <p:cNvPr id="2567" name="Google Shape;2567;p74"/>
          <p:cNvGrpSpPr/>
          <p:nvPr/>
        </p:nvGrpSpPr>
        <p:grpSpPr>
          <a:xfrm>
            <a:off x="3808096" y="4063876"/>
            <a:ext cx="1527792" cy="316140"/>
            <a:chOff x="3587469" y="1436515"/>
            <a:chExt cx="1969058" cy="407450"/>
          </a:xfrm>
        </p:grpSpPr>
        <p:grpSp>
          <p:nvGrpSpPr>
            <p:cNvPr id="2568" name="Google Shape;2568;p74"/>
            <p:cNvGrpSpPr/>
            <p:nvPr/>
          </p:nvGrpSpPr>
          <p:grpSpPr>
            <a:xfrm>
              <a:off x="3587469" y="1436574"/>
              <a:ext cx="407391" cy="407391"/>
              <a:chOff x="5012603" y="2571753"/>
              <a:chExt cx="417024" cy="417024"/>
            </a:xfrm>
          </p:grpSpPr>
          <p:sp>
            <p:nvSpPr>
              <p:cNvPr id="2569" name="Google Shape;2569;p74"/>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1" name="Google Shape;2571;p74"/>
            <p:cNvGrpSpPr/>
            <p:nvPr/>
          </p:nvGrpSpPr>
          <p:grpSpPr>
            <a:xfrm>
              <a:off x="4628542" y="1436515"/>
              <a:ext cx="407432" cy="407391"/>
              <a:chOff x="812101" y="2571761"/>
              <a:chExt cx="417066" cy="417024"/>
            </a:xfrm>
          </p:grpSpPr>
          <p:sp>
            <p:nvSpPr>
              <p:cNvPr id="2572" name="Google Shape;2572;p74"/>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74"/>
            <p:cNvGrpSpPr/>
            <p:nvPr/>
          </p:nvGrpSpPr>
          <p:grpSpPr>
            <a:xfrm>
              <a:off x="5149136" y="1436515"/>
              <a:ext cx="407391" cy="407391"/>
              <a:chOff x="1323129" y="2571761"/>
              <a:chExt cx="417024" cy="417024"/>
            </a:xfrm>
          </p:grpSpPr>
          <p:sp>
            <p:nvSpPr>
              <p:cNvPr id="2577" name="Google Shape;2577;p74"/>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74"/>
            <p:cNvGrpSpPr/>
            <p:nvPr/>
          </p:nvGrpSpPr>
          <p:grpSpPr>
            <a:xfrm>
              <a:off x="4108006" y="1436561"/>
              <a:ext cx="407383" cy="407383"/>
              <a:chOff x="2696769" y="1436561"/>
              <a:chExt cx="407383" cy="407383"/>
            </a:xfrm>
          </p:grpSpPr>
          <p:sp>
            <p:nvSpPr>
              <p:cNvPr id="2582" name="Google Shape;2582;p74"/>
              <p:cNvSpPr/>
              <p:nvPr/>
            </p:nvSpPr>
            <p:spPr>
              <a:xfrm>
                <a:off x="2748750" y="1516501"/>
                <a:ext cx="303424" cy="247497"/>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2696769" y="1436561"/>
                <a:ext cx="407383" cy="407383"/>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584" name="Google Shape;2584;p74"/>
          <p:cNvPicPr preferRelativeResize="0"/>
          <p:nvPr/>
        </p:nvPicPr>
        <p:blipFill>
          <a:blip r:embed="rId5">
            <a:alphaModFix/>
          </a:blip>
          <a:stretch>
            <a:fillRect/>
          </a:stretch>
        </p:blipFill>
        <p:spPr>
          <a:xfrm>
            <a:off x="463275" y="3138050"/>
            <a:ext cx="2619375" cy="1743075"/>
          </a:xfrm>
          <a:prstGeom prst="rect">
            <a:avLst/>
          </a:prstGeom>
          <a:noFill/>
          <a:ln>
            <a:noFill/>
          </a:ln>
        </p:spPr>
      </p:pic>
      <p:pic>
        <p:nvPicPr>
          <p:cNvPr id="2585" name="Google Shape;2585;p74"/>
          <p:cNvPicPr preferRelativeResize="0"/>
          <p:nvPr/>
        </p:nvPicPr>
        <p:blipFill>
          <a:blip r:embed="rId6">
            <a:alphaModFix/>
          </a:blip>
          <a:stretch>
            <a:fillRect/>
          </a:stretch>
        </p:blipFill>
        <p:spPr>
          <a:xfrm>
            <a:off x="5674788" y="-1"/>
            <a:ext cx="1882745" cy="2130925"/>
          </a:xfrm>
          <a:prstGeom prst="rect">
            <a:avLst/>
          </a:prstGeom>
          <a:noFill/>
          <a:ln>
            <a:noFill/>
          </a:ln>
        </p:spPr>
      </p:pic>
      <p:pic>
        <p:nvPicPr>
          <p:cNvPr id="2586" name="Google Shape;2586;p74"/>
          <p:cNvPicPr preferRelativeResize="0"/>
          <p:nvPr/>
        </p:nvPicPr>
        <p:blipFill>
          <a:blip r:embed="rId7">
            <a:alphaModFix/>
          </a:blip>
          <a:stretch>
            <a:fillRect/>
          </a:stretch>
        </p:blipFill>
        <p:spPr>
          <a:xfrm>
            <a:off x="7606275" y="854424"/>
            <a:ext cx="1527800" cy="1145838"/>
          </a:xfrm>
          <a:prstGeom prst="rect">
            <a:avLst/>
          </a:prstGeom>
          <a:noFill/>
          <a:ln>
            <a:noFill/>
          </a:ln>
        </p:spPr>
      </p:pic>
      <p:pic>
        <p:nvPicPr>
          <p:cNvPr id="2587" name="Google Shape;2587;p74"/>
          <p:cNvPicPr preferRelativeResize="0"/>
          <p:nvPr/>
        </p:nvPicPr>
        <p:blipFill>
          <a:blip r:embed="rId8">
            <a:alphaModFix/>
          </a:blip>
          <a:stretch>
            <a:fillRect/>
          </a:stretch>
        </p:blipFill>
        <p:spPr>
          <a:xfrm>
            <a:off x="-2" y="0"/>
            <a:ext cx="2740425" cy="140535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gallery dir="l"/>
      </p:transition>
    </mc:Choice>
    <mc:Fallback>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82"/>
        <p:cNvGrpSpPr/>
        <p:nvPr/>
      </p:nvGrpSpPr>
      <p:grpSpPr>
        <a:xfrm>
          <a:off x="0" y="0"/>
          <a:ext cx="0" cy="0"/>
          <a:chOff x="0" y="0"/>
          <a:chExt cx="0" cy="0"/>
        </a:xfrm>
      </p:grpSpPr>
      <p:sp>
        <p:nvSpPr>
          <p:cNvPr id="2883" name="Google Shape;2883;p7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u="sng"/>
              <a:t>RESOURCES</a:t>
            </a:r>
            <a:endParaRPr u="sng"/>
          </a:p>
        </p:txBody>
      </p:sp>
      <p:sp>
        <p:nvSpPr>
          <p:cNvPr id="2884" name="Google Shape;2884;p76"/>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400">
                <a:solidFill>
                  <a:schemeClr val="dk2"/>
                </a:solidFill>
                <a:latin typeface="Bebas Neue"/>
                <a:ea typeface="Bebas Neue"/>
                <a:cs typeface="Bebas Neue"/>
                <a:sym typeface="Bebas Neue"/>
              </a:rPr>
              <a:t>VECTORS</a:t>
            </a:r>
            <a:endParaRPr sz="2400">
              <a:solidFill>
                <a:schemeClr val="dk2"/>
              </a:solidFill>
              <a:latin typeface="Bebas Neue"/>
              <a:ea typeface="Bebas Neue"/>
              <a:cs typeface="Bebas Neue"/>
              <a:sym typeface="Bebas Neue"/>
            </a:endParaRPr>
          </a:p>
          <a:p>
            <a:pPr marL="457200" lvl="0" indent="-330200" algn="l" rtl="0">
              <a:lnSpc>
                <a:spcPct val="100000"/>
              </a:lnSpc>
              <a:spcBef>
                <a:spcPts val="800"/>
              </a:spcBef>
              <a:spcAft>
                <a:spcPts val="0"/>
              </a:spcAft>
              <a:buSzPts val="1600"/>
              <a:buChar char="●"/>
            </a:pPr>
            <a:r>
              <a:rPr lang="en" sz="1600">
                <a:uFill>
                  <a:noFill/>
                </a:uFill>
                <a:hlinkClick r:id="rId3"/>
              </a:rPr>
              <a:t>Flat artificial intelligence background</a:t>
            </a:r>
            <a:endParaRPr sz="1600"/>
          </a:p>
          <a:p>
            <a:pPr marL="457200" lvl="0" indent="-330200" algn="l" rtl="0">
              <a:lnSpc>
                <a:spcPct val="100000"/>
              </a:lnSpc>
              <a:spcBef>
                <a:spcPts val="800"/>
              </a:spcBef>
              <a:spcAft>
                <a:spcPts val="0"/>
              </a:spcAft>
              <a:buSzPts val="1600"/>
              <a:buChar char="●"/>
            </a:pPr>
            <a:r>
              <a:rPr lang="en" sz="1600"/>
              <a:t>Round about android deep learning environment and google ML Kit</a:t>
            </a:r>
            <a:endParaRPr sz="1600"/>
          </a:p>
          <a:p>
            <a:pPr marL="457200" lvl="0" indent="-330200" algn="l" rtl="0">
              <a:lnSpc>
                <a:spcPct val="100000"/>
              </a:lnSpc>
              <a:spcBef>
                <a:spcPts val="800"/>
              </a:spcBef>
              <a:spcAft>
                <a:spcPts val="0"/>
              </a:spcAft>
              <a:buClr>
                <a:schemeClr val="dk2"/>
              </a:buClr>
              <a:buSzPts val="1600"/>
              <a:buChar char="●"/>
            </a:pPr>
            <a:r>
              <a:rPr lang="en" sz="1600"/>
              <a:t>Large database modules and dlib library packages for running real time applications on servers and mobile phones.</a:t>
            </a:r>
            <a:endParaRPr sz="1600"/>
          </a:p>
          <a:p>
            <a:pPr marL="0" lvl="0" indent="0" algn="l" rtl="0">
              <a:lnSpc>
                <a:spcPct val="100000"/>
              </a:lnSpc>
              <a:spcBef>
                <a:spcPts val="800"/>
              </a:spcBef>
              <a:spcAft>
                <a:spcPts val="0"/>
              </a:spcAft>
              <a:buNone/>
            </a:pPr>
            <a:endParaRPr/>
          </a:p>
          <a:p>
            <a:pPr marL="0" lvl="0" indent="0" algn="l" rtl="0">
              <a:lnSpc>
                <a:spcPct val="100000"/>
              </a:lnSpc>
              <a:spcBef>
                <a:spcPts val="800"/>
              </a:spcBef>
              <a:spcAft>
                <a:spcPts val="0"/>
              </a:spcAft>
              <a:buNone/>
            </a:pPr>
            <a:r>
              <a:rPr lang="en" sz="2400">
                <a:solidFill>
                  <a:schemeClr val="dk2"/>
                </a:solidFill>
                <a:latin typeface="Bebas Neue"/>
                <a:ea typeface="Bebas Neue"/>
                <a:cs typeface="Bebas Neue"/>
                <a:sym typeface="Bebas Neue"/>
              </a:rPr>
              <a:t>PHOTOS</a:t>
            </a:r>
            <a:endParaRPr sz="2400">
              <a:solidFill>
                <a:schemeClr val="dk2"/>
              </a:solidFill>
              <a:latin typeface="Bebas Neue"/>
              <a:ea typeface="Bebas Neue"/>
              <a:cs typeface="Bebas Neue"/>
              <a:sym typeface="Bebas Neue"/>
            </a:endParaRPr>
          </a:p>
          <a:p>
            <a:pPr marL="457200" marR="50800" lvl="0" indent="-330200" algn="l" rtl="0">
              <a:lnSpc>
                <a:spcPct val="100000"/>
              </a:lnSpc>
              <a:spcBef>
                <a:spcPts val="800"/>
              </a:spcBef>
              <a:spcAft>
                <a:spcPts val="0"/>
              </a:spcAft>
              <a:buSzPts val="1600"/>
              <a:buChar char="●"/>
            </a:pPr>
            <a:r>
              <a:rPr lang="en" sz="1600">
                <a:uFill>
                  <a:noFill/>
                </a:uFill>
                <a:hlinkClick r:id="rId4"/>
              </a:rPr>
              <a:t>Close-up of humans handshake with tech background</a:t>
            </a:r>
            <a:endParaRPr sz="1600"/>
          </a:p>
          <a:p>
            <a:pPr marL="457200" marR="50800" lvl="0" indent="-330200" algn="l" rtl="0">
              <a:lnSpc>
                <a:spcPct val="100000"/>
              </a:lnSpc>
              <a:spcBef>
                <a:spcPts val="800"/>
              </a:spcBef>
              <a:spcAft>
                <a:spcPts val="0"/>
              </a:spcAft>
              <a:buSzPts val="1600"/>
              <a:buChar char="●"/>
            </a:pPr>
            <a:r>
              <a:rPr lang="en" sz="1600">
                <a:uFill>
                  <a:noFill/>
                </a:uFill>
                <a:hlinkClick r:id="rId5"/>
              </a:rPr>
              <a:t>Futuristic technology screen interface</a:t>
            </a:r>
            <a:r>
              <a:rPr lang="en" sz="1600"/>
              <a:t> and alarm as well as speech recognitions</a:t>
            </a:r>
            <a:endParaRPr sz="1600"/>
          </a:p>
          <a:p>
            <a:pPr marL="457200" marR="50800" lvl="0" indent="-330200" algn="l" rtl="0">
              <a:lnSpc>
                <a:spcPct val="100000"/>
              </a:lnSpc>
              <a:spcBef>
                <a:spcPts val="800"/>
              </a:spcBef>
              <a:spcAft>
                <a:spcPts val="800"/>
              </a:spcAft>
              <a:buSzPts val="1600"/>
              <a:buChar char="●"/>
            </a:pPr>
            <a:r>
              <a:rPr lang="en" sz="1600">
                <a:uFill>
                  <a:noFill/>
                </a:uFill>
                <a:hlinkClick r:id="rId6"/>
              </a:rPr>
              <a:t>Group of people </a:t>
            </a:r>
            <a:r>
              <a:rPr lang="en" sz="1600"/>
              <a:t>in drowsy, semi-drowsy and awake conditions</a:t>
            </a:r>
            <a:endParaRPr sz="1600"/>
          </a:p>
        </p:txBody>
      </p:sp>
      <p:pic>
        <p:nvPicPr>
          <p:cNvPr id="2885" name="Google Shape;2885;p76"/>
          <p:cNvPicPr preferRelativeResize="0"/>
          <p:nvPr/>
        </p:nvPicPr>
        <p:blipFill>
          <a:blip r:embed="rId7">
            <a:alphaModFix/>
          </a:blip>
          <a:stretch>
            <a:fillRect/>
          </a:stretch>
        </p:blipFill>
        <p:spPr>
          <a:xfrm>
            <a:off x="7134150" y="-1"/>
            <a:ext cx="2009850" cy="200985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pus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84"/>
                                        </p:tgtEl>
                                        <p:attrNameLst>
                                          <p:attrName>style.visibility</p:attrName>
                                        </p:attrNameLst>
                                      </p:cBhvr>
                                      <p:to>
                                        <p:strVal val="visible"/>
                                      </p:to>
                                    </p:set>
                                    <p:anim calcmode="lin" valueType="num">
                                      <p:cBhvr additive="base">
                                        <p:cTn id="7" dur="1000"/>
                                        <p:tgtEl>
                                          <p:spTgt spid="28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pic>
        <p:nvPicPr>
          <p:cNvPr id="2890" name="Google Shape;2890;p77"/>
          <p:cNvPicPr preferRelativeResize="0"/>
          <p:nvPr/>
        </p:nvPicPr>
        <p:blipFill>
          <a:blip r:embed="rId3">
            <a:alphaModFix/>
          </a:blip>
          <a:stretch>
            <a:fillRect/>
          </a:stretch>
        </p:blipFill>
        <p:spPr>
          <a:xfrm>
            <a:off x="7048500" y="2571750"/>
            <a:ext cx="2095500" cy="2095500"/>
          </a:xfrm>
          <a:prstGeom prst="rect">
            <a:avLst/>
          </a:prstGeom>
          <a:noFill/>
          <a:ln>
            <a:noFill/>
          </a:ln>
        </p:spPr>
      </p:pic>
      <p:pic>
        <p:nvPicPr>
          <p:cNvPr id="2891" name="Google Shape;2891;p77"/>
          <p:cNvPicPr preferRelativeResize="0"/>
          <p:nvPr/>
        </p:nvPicPr>
        <p:blipFill>
          <a:blip r:embed="rId4">
            <a:alphaModFix/>
          </a:blip>
          <a:stretch>
            <a:fillRect/>
          </a:stretch>
        </p:blipFill>
        <p:spPr>
          <a:xfrm>
            <a:off x="0" y="0"/>
            <a:ext cx="5895776" cy="3674949"/>
          </a:xfrm>
          <a:prstGeom prst="rect">
            <a:avLst/>
          </a:prstGeom>
          <a:noFill/>
          <a:ln>
            <a:noFill/>
          </a:ln>
        </p:spPr>
      </p:pic>
      <p:pic>
        <p:nvPicPr>
          <p:cNvPr id="2892" name="Google Shape;2892;p77"/>
          <p:cNvPicPr preferRelativeResize="0"/>
          <p:nvPr/>
        </p:nvPicPr>
        <p:blipFill>
          <a:blip r:embed="rId5">
            <a:alphaModFix/>
          </a:blip>
          <a:stretch>
            <a:fillRect/>
          </a:stretch>
        </p:blipFill>
        <p:spPr>
          <a:xfrm>
            <a:off x="5895775" y="0"/>
            <a:ext cx="3248224" cy="2571750"/>
          </a:xfrm>
          <a:prstGeom prst="rect">
            <a:avLst/>
          </a:prstGeom>
          <a:noFill/>
          <a:ln>
            <a:noFill/>
          </a:ln>
        </p:spPr>
      </p:pic>
      <p:sp>
        <p:nvSpPr>
          <p:cNvPr id="2893" name="Google Shape;2893;p77"/>
          <p:cNvSpPr txBox="1">
            <a:spLocks noGrp="1"/>
          </p:cNvSpPr>
          <p:nvPr>
            <p:ph type="title"/>
          </p:nvPr>
        </p:nvSpPr>
        <p:spPr>
          <a:xfrm>
            <a:off x="-185150" y="35897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0000" b="1" u="sng"/>
              <a:t>The end….</a:t>
            </a:r>
            <a:endParaRPr sz="10000" b="1" u="sng"/>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90"/>
                                        </p:tgtEl>
                                        <p:attrNameLst>
                                          <p:attrName>style.visibility</p:attrName>
                                        </p:attrNameLst>
                                      </p:cBhvr>
                                      <p:to>
                                        <p:strVal val="visible"/>
                                      </p:to>
                                    </p:set>
                                    <p:anim calcmode="lin" valueType="num">
                                      <p:cBhvr additive="base">
                                        <p:cTn id="7" dur="1000"/>
                                        <p:tgtEl>
                                          <p:spTgt spid="28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27"/>
          <p:cNvSpPr txBox="1">
            <a:spLocks noGrp="1"/>
          </p:cNvSpPr>
          <p:nvPr>
            <p:ph type="title"/>
          </p:nvPr>
        </p:nvSpPr>
        <p:spPr>
          <a:xfrm>
            <a:off x="5027325" y="1265475"/>
            <a:ext cx="3509700" cy="58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4200" u="sng"/>
              <a:t>INTRODUCTION</a:t>
            </a:r>
            <a:endParaRPr sz="4200" u="sng"/>
          </a:p>
        </p:txBody>
      </p:sp>
      <p:sp>
        <p:nvSpPr>
          <p:cNvPr id="1917" name="Google Shape;1917;p27"/>
          <p:cNvSpPr txBox="1">
            <a:spLocks noGrp="1"/>
          </p:cNvSpPr>
          <p:nvPr>
            <p:ph type="subTitle" idx="1"/>
          </p:nvPr>
        </p:nvSpPr>
        <p:spPr>
          <a:xfrm>
            <a:off x="5059875" y="1852575"/>
            <a:ext cx="3509700" cy="2212500"/>
          </a:xfrm>
          <a:prstGeom prst="rect">
            <a:avLst/>
          </a:prstGeom>
        </p:spPr>
        <p:txBody>
          <a:bodyPr spcFirstLastPara="1" wrap="square" lIns="0" tIns="0" rIns="0" bIns="0" anchor="ctr" anchorCtr="0">
            <a:noAutofit/>
          </a:bodyPr>
          <a:lstStyle/>
          <a:p>
            <a:pPr marL="457200" lvl="0" indent="-368300" algn="just" rtl="0">
              <a:spcBef>
                <a:spcPts val="0"/>
              </a:spcBef>
              <a:spcAft>
                <a:spcPts val="0"/>
              </a:spcAft>
              <a:buSzPts val="2200"/>
              <a:buChar char="●"/>
            </a:pPr>
            <a:r>
              <a:rPr lang="en" sz="1700" i="1"/>
              <a:t>Drowsiness is one of the </a:t>
            </a:r>
            <a:r>
              <a:rPr lang="en" sz="1700" b="1" i="1"/>
              <a:t>major </a:t>
            </a:r>
            <a:r>
              <a:rPr lang="en" sz="1700" i="1"/>
              <a:t>cause for accidents.</a:t>
            </a:r>
            <a:r>
              <a:rPr lang="en" sz="1700"/>
              <a:t> Every year 10-15% of the accidents are due to driver drowsiness. </a:t>
            </a:r>
            <a:endParaRPr sz="1700"/>
          </a:p>
          <a:p>
            <a:pPr marL="457200" lvl="0" indent="-368300" algn="just" rtl="0">
              <a:spcBef>
                <a:spcPts val="0"/>
              </a:spcBef>
              <a:spcAft>
                <a:spcPts val="0"/>
              </a:spcAft>
              <a:buSzPts val="2200"/>
              <a:buChar char="●"/>
            </a:pPr>
            <a:r>
              <a:rPr lang="en" sz="1700"/>
              <a:t>Drowsiness can be defined as an transition from awake state to sleep state.  </a:t>
            </a:r>
            <a:endParaRPr sz="1700"/>
          </a:p>
        </p:txBody>
      </p:sp>
      <p:pic>
        <p:nvPicPr>
          <p:cNvPr id="1918" name="Google Shape;1918;p27"/>
          <p:cNvPicPr preferRelativeResize="0"/>
          <p:nvPr/>
        </p:nvPicPr>
        <p:blipFill>
          <a:blip r:embed="rId3">
            <a:alphaModFix/>
          </a:blip>
          <a:stretch>
            <a:fillRect/>
          </a:stretch>
        </p:blipFill>
        <p:spPr>
          <a:xfrm>
            <a:off x="609850" y="1689050"/>
            <a:ext cx="3874750" cy="2704175"/>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7"/>
                                        </p:tgtEl>
                                        <p:attrNameLst>
                                          <p:attrName>style.visibility</p:attrName>
                                        </p:attrNameLst>
                                      </p:cBhvr>
                                      <p:to>
                                        <p:strVal val="visible"/>
                                      </p:to>
                                    </p:set>
                                    <p:anim calcmode="lin" valueType="num">
                                      <p:cBhvr additive="base">
                                        <p:cTn id="7" dur="1000"/>
                                        <p:tgtEl>
                                          <p:spTgt spid="19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pic>
        <p:nvPicPr>
          <p:cNvPr id="1923" name="Google Shape;1923;p28"/>
          <p:cNvPicPr preferRelativeResize="0"/>
          <p:nvPr/>
        </p:nvPicPr>
        <p:blipFill>
          <a:blip r:embed="rId3">
            <a:alphaModFix/>
          </a:blip>
          <a:stretch>
            <a:fillRect/>
          </a:stretch>
        </p:blipFill>
        <p:spPr>
          <a:xfrm>
            <a:off x="0" y="0"/>
            <a:ext cx="4635025" cy="5143499"/>
          </a:xfrm>
          <a:prstGeom prst="rect">
            <a:avLst/>
          </a:prstGeom>
          <a:noFill/>
          <a:ln>
            <a:noFill/>
          </a:ln>
        </p:spPr>
      </p:pic>
      <p:pic>
        <p:nvPicPr>
          <p:cNvPr id="1924" name="Google Shape;1924;p28"/>
          <p:cNvPicPr preferRelativeResize="0"/>
          <p:nvPr/>
        </p:nvPicPr>
        <p:blipFill>
          <a:blip r:embed="rId4">
            <a:alphaModFix/>
          </a:blip>
          <a:stretch>
            <a:fillRect/>
          </a:stretch>
        </p:blipFill>
        <p:spPr>
          <a:xfrm>
            <a:off x="4623125" y="0"/>
            <a:ext cx="4520875" cy="514350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flip dir="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e.mp4">
            <a:hlinkClick r:id="" action="ppaction://media"/>
          </p:cNvPr>
          <p:cNvPicPr>
            <a:picLocks noRot="1" noChangeAspect="1"/>
          </p:cNvPicPr>
          <p:nvPr>
            <a:videoFile r:link="rId1"/>
          </p:nvPr>
        </p:nvPicPr>
        <p:blipFill>
          <a:blip r:embed="rId3"/>
          <a:stretch>
            <a:fillRect/>
          </a:stretch>
        </p:blipFill>
        <p:spPr>
          <a:xfrm>
            <a:off x="1187669" y="0"/>
            <a:ext cx="3090042" cy="4992414"/>
          </a:xfrm>
          <a:prstGeom prst="rect">
            <a:avLst/>
          </a:prstGeom>
        </p:spPr>
      </p:pic>
      <p:sp>
        <p:nvSpPr>
          <p:cNvPr id="6" name="Subtitle 2"/>
          <p:cNvSpPr>
            <a:spLocks noGrp="1"/>
          </p:cNvSpPr>
          <p:nvPr>
            <p:ph type="subTitle" idx="1"/>
          </p:nvPr>
        </p:nvSpPr>
        <p:spPr>
          <a:xfrm>
            <a:off x="4445875" y="449845"/>
            <a:ext cx="4235670" cy="853437"/>
          </a:xfrm>
        </p:spPr>
        <p:txBody>
          <a:bodyPr/>
          <a:lstStyle/>
          <a:p>
            <a:r>
              <a:rPr lang="en-US" dirty="0" smtClean="0"/>
              <a:t>Please click on the video to play</a:t>
            </a:r>
            <a:endParaRPr lang="en-US" dirty="0"/>
          </a:p>
        </p:txBody>
      </p:sp>
      <p:sp>
        <p:nvSpPr>
          <p:cNvPr id="7" name="Subtitle 2"/>
          <p:cNvSpPr txBox="1">
            <a:spLocks/>
          </p:cNvSpPr>
          <p:nvPr/>
        </p:nvSpPr>
        <p:spPr>
          <a:xfrm>
            <a:off x="4409298" y="2483598"/>
            <a:ext cx="4734702" cy="514200"/>
          </a:xfrm>
          <a:prstGeom prst="rect">
            <a:avLst/>
          </a:prstGeom>
          <a:noFill/>
          <a:ln>
            <a:noFill/>
          </a:ln>
        </p:spPr>
        <p:txBody>
          <a:bodyPr spcFirstLastPara="1" wrap="square" lIns="0" tIns="0" rIns="0" bIns="0" anchor="ctr" anchorCtr="0">
            <a:noAutofit/>
          </a:bodyPr>
          <a:lstStyle/>
          <a:p>
            <a:pPr marL="457200" marR="0" lvl="0" indent="-330200" algn="ctr" defTabSz="914400" rtl="0" eaLnBrk="1" fontAlgn="auto" latinLnBrk="0" hangingPunct="1">
              <a:lnSpc>
                <a:spcPct val="100000"/>
              </a:lnSpc>
              <a:spcBef>
                <a:spcPts val="0"/>
              </a:spcBef>
              <a:spcAft>
                <a:spcPts val="0"/>
              </a:spcAft>
              <a:buClr>
                <a:schemeClr val="dk1"/>
              </a:buClr>
              <a:buSzPts val="2800"/>
              <a:buFont typeface="Roboto"/>
              <a:buNone/>
              <a:tabLst/>
              <a:defRPr/>
            </a:pPr>
            <a:r>
              <a:rPr lang="en-US" sz="1600" dirty="0" smtClean="0">
                <a:solidFill>
                  <a:schemeClr val="tx1"/>
                </a:solidFill>
                <a:latin typeface="Roboto"/>
                <a:ea typeface="Roboto"/>
                <a:cs typeface="Roboto"/>
                <a:sym typeface="Roboto"/>
              </a:rPr>
              <a:t>Module 1:- Drowsiness Detection and Recognition (with text-speech recognition)</a:t>
            </a:r>
            <a:endParaRPr kumimoji="0" lang="en-US" sz="1600" b="0" i="0" u="none" strike="noStrike" kern="0" cap="none" spc="0" normalizeH="0" baseline="0" noProof="0" dirty="0">
              <a:ln>
                <a:noFill/>
              </a:ln>
              <a:solidFill>
                <a:schemeClr val="tx1"/>
              </a:solidFill>
              <a:effectLst/>
              <a:uLnTx/>
              <a:uFillTx/>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30"/>
          <p:cNvSpPr txBox="1">
            <a:spLocks noGrp="1"/>
          </p:cNvSpPr>
          <p:nvPr>
            <p:ph type="subTitle" idx="1"/>
          </p:nvPr>
        </p:nvSpPr>
        <p:spPr>
          <a:xfrm>
            <a:off x="2400600" y="2067425"/>
            <a:ext cx="4342800" cy="1188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500" i="1">
                <a:solidFill>
                  <a:schemeClr val="dk2"/>
                </a:solidFill>
              </a:rPr>
              <a:t>“</a:t>
            </a:r>
            <a:r>
              <a:rPr lang="en" sz="2250" b="1" i="1">
                <a:solidFill>
                  <a:schemeClr val="dk2"/>
                </a:solidFill>
              </a:rPr>
              <a:t>There's no use talking about the problem unless you talk about the solution</a:t>
            </a:r>
            <a:r>
              <a:rPr lang="en" sz="3200" i="1">
                <a:solidFill>
                  <a:schemeClr val="dk2"/>
                </a:solidFill>
              </a:rPr>
              <a:t>.”</a:t>
            </a:r>
            <a:endParaRPr sz="3200" i="1">
              <a:solidFill>
                <a:schemeClr val="dk2"/>
              </a:solidFill>
            </a:endParaRPr>
          </a:p>
        </p:txBody>
      </p:sp>
      <p:sp>
        <p:nvSpPr>
          <p:cNvPr id="1938" name="Google Shape;1938;p30"/>
          <p:cNvSpPr txBox="1">
            <a:spLocks noGrp="1"/>
          </p:cNvSpPr>
          <p:nvPr>
            <p:ph type="title"/>
          </p:nvPr>
        </p:nvSpPr>
        <p:spPr>
          <a:xfrm>
            <a:off x="2400450" y="3332738"/>
            <a:ext cx="4342800" cy="31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—Betty williams </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14:prism dir="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2418</Words>
  <PresentationFormat>On-screen Show (16:9)</PresentationFormat>
  <Paragraphs>268</Paragraphs>
  <Slides>54</Slides>
  <Notes>50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Bebas Neue</vt:lpstr>
      <vt:lpstr>Roboto</vt:lpstr>
      <vt:lpstr>Spectral</vt:lpstr>
      <vt:lpstr>Calibri</vt:lpstr>
      <vt:lpstr>Computer Science Proposal by Slidesgo</vt:lpstr>
      <vt:lpstr>DRIVER DROWSINESS DETECTION DRIVER ALERT- 3D </vt:lpstr>
      <vt:lpstr>Acknowledgements</vt:lpstr>
      <vt:lpstr>Thank you to all those who supported us!</vt:lpstr>
      <vt:lpstr>TABLE OF CONTENTS</vt:lpstr>
      <vt:lpstr>TABLE OF CONTENTS</vt:lpstr>
      <vt:lpstr>INTRODUCTION</vt:lpstr>
      <vt:lpstr>Slide 7</vt:lpstr>
      <vt:lpstr>Slide 8</vt:lpstr>
      <vt:lpstr>—Betty williams </vt:lpstr>
      <vt:lpstr>OVERVIEW OF THE SOLUTION </vt:lpstr>
      <vt:lpstr>ABOUT THE PROJECT</vt:lpstr>
      <vt:lpstr>MAJOR REQUIREMENTS</vt:lpstr>
      <vt:lpstr>sOFTWARES AND FILES USED </vt:lpstr>
      <vt:lpstr>Programming languages used  </vt:lpstr>
      <vt:lpstr>Opencv library</vt:lpstr>
      <vt:lpstr>Haar cascade classifier </vt:lpstr>
      <vt:lpstr>Slide 17</vt:lpstr>
      <vt:lpstr>Darkness detection and recognition</vt:lpstr>
      <vt:lpstr>ANDROID SDK STUDIO</vt:lpstr>
      <vt:lpstr>Android deep Learning framework</vt:lpstr>
      <vt:lpstr>Server-client relationship app</vt:lpstr>
      <vt:lpstr>Opencv vs Server-Client App</vt:lpstr>
      <vt:lpstr>01</vt:lpstr>
      <vt:lpstr>LET’S TALK NUMBERS!</vt:lpstr>
      <vt:lpstr>Deep learning TABLE </vt:lpstr>
      <vt:lpstr>STEPS IN BUILDING THE DEEP LEARNING MODEL </vt:lpstr>
      <vt:lpstr>PREDICTED RESULTS</vt:lpstr>
      <vt:lpstr>RECOGNISING IMAGES WITH TENSORFLOW LITE ON ANDROID </vt:lpstr>
      <vt:lpstr>INTRODUCTION</vt:lpstr>
      <vt:lpstr>Analysis and programming</vt:lpstr>
      <vt:lpstr>PROJECT GOALS</vt:lpstr>
      <vt:lpstr>Please click on video to play</vt:lpstr>
      <vt:lpstr>ANDROID APP DEVELOPMENT </vt:lpstr>
      <vt:lpstr>Firebase and google ml kit</vt:lpstr>
      <vt:lpstr>Deep learning convolution network and camerax api</vt:lpstr>
      <vt:lpstr>Bitmap and yuv to rgb conversion and vice versa</vt:lpstr>
      <vt:lpstr>Slide 37</vt:lpstr>
      <vt:lpstr>Text-to-speech </vt:lpstr>
      <vt:lpstr>REAL-TIME FACE RECOGNITION</vt:lpstr>
      <vt:lpstr>Face data gathering and plotting</vt:lpstr>
      <vt:lpstr>The below block diagram resumes face recognition phases:</vt:lpstr>
      <vt:lpstr>Face Detection </vt:lpstr>
      <vt:lpstr>Data Gathering </vt:lpstr>
      <vt:lpstr>Trainer </vt:lpstr>
      <vt:lpstr>Recognizer </vt:lpstr>
      <vt:lpstr>PROJECT STAGES</vt:lpstr>
      <vt:lpstr>Real time face recognition</vt:lpstr>
      <vt:lpstr>Plotting and detecting eyes and faces</vt:lpstr>
      <vt:lpstr>Slide 49</vt:lpstr>
      <vt:lpstr>SNEAK PEEK</vt:lpstr>
      <vt:lpstr>OUR TEAM</vt:lpstr>
      <vt:lpstr>THANKS!!</vt:lpstr>
      <vt:lpstr>RESOURCES</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DROWSINESS DETECTION DRIVER ALERT- 3D </dc:title>
  <cp:lastModifiedBy>Dipak</cp:lastModifiedBy>
  <cp:revision>5</cp:revision>
  <dcterms:modified xsi:type="dcterms:W3CDTF">2022-10-16T18:58:28Z</dcterms:modified>
</cp:coreProperties>
</file>